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33"/>
  </p:notesMasterIdLst>
  <p:sldIdLst>
    <p:sldId id="256" r:id="rId2"/>
    <p:sldId id="259" r:id="rId3"/>
    <p:sldId id="261" r:id="rId4"/>
    <p:sldId id="312" r:id="rId5"/>
    <p:sldId id="263" r:id="rId6"/>
    <p:sldId id="266" r:id="rId7"/>
    <p:sldId id="265" r:id="rId8"/>
    <p:sldId id="294" r:id="rId9"/>
    <p:sldId id="296" r:id="rId10"/>
    <p:sldId id="299" r:id="rId11"/>
    <p:sldId id="271" r:id="rId12"/>
    <p:sldId id="305" r:id="rId13"/>
    <p:sldId id="283" r:id="rId14"/>
    <p:sldId id="274" r:id="rId15"/>
    <p:sldId id="272" r:id="rId16"/>
    <p:sldId id="273" r:id="rId17"/>
    <p:sldId id="313" r:id="rId18"/>
    <p:sldId id="309" r:id="rId19"/>
    <p:sldId id="307" r:id="rId20"/>
    <p:sldId id="310" r:id="rId21"/>
    <p:sldId id="275" r:id="rId22"/>
    <p:sldId id="276" r:id="rId23"/>
    <p:sldId id="314" r:id="rId24"/>
    <p:sldId id="315" r:id="rId25"/>
    <p:sldId id="278" r:id="rId26"/>
    <p:sldId id="279" r:id="rId27"/>
    <p:sldId id="280" r:id="rId28"/>
    <p:sldId id="281" r:id="rId29"/>
    <p:sldId id="282" r:id="rId30"/>
    <p:sldId id="267" r:id="rId31"/>
    <p:sldId id="311"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63" autoAdjust="0"/>
    <p:restoredTop sz="87580" autoAdjust="0"/>
  </p:normalViewPr>
  <p:slideViewPr>
    <p:cSldViewPr snapToGrid="0">
      <p:cViewPr varScale="1">
        <p:scale>
          <a:sx n="85" d="100"/>
          <a:sy n="85" d="100"/>
        </p:scale>
        <p:origin x="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4938607-0D20-4FE1-8D01-8880DB30C436}" type="datetimeFigureOut">
              <a:rPr lang="en-US" smtClean="0"/>
              <a:t>7/16/2025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EC89C2-1E9D-4FC0-9D4E-5AAA765777C6}" type="slidenum">
              <a:rPr lang="en-US" smtClean="0"/>
              <a:t>‹#›</a:t>
            </a:fld>
            <a:endParaRPr lang="en-US"/>
          </a:p>
        </p:txBody>
      </p:sp>
    </p:spTree>
    <p:extLst>
      <p:ext uri="{BB962C8B-B14F-4D97-AF65-F5344CB8AC3E}">
        <p14:creationId xmlns:p14="http://schemas.microsoft.com/office/powerpoint/2010/main" val="93757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1</a:t>
            </a:fld>
            <a:endParaRPr lang="en-US"/>
          </a:p>
        </p:txBody>
      </p:sp>
    </p:spTree>
    <p:extLst>
      <p:ext uri="{BB962C8B-B14F-4D97-AF65-F5344CB8AC3E}">
        <p14:creationId xmlns:p14="http://schemas.microsoft.com/office/powerpoint/2010/main" val="56271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15</a:t>
            </a:fld>
            <a:endParaRPr lang="en-US"/>
          </a:p>
        </p:txBody>
      </p:sp>
    </p:spTree>
    <p:extLst>
      <p:ext uri="{BB962C8B-B14F-4D97-AF65-F5344CB8AC3E}">
        <p14:creationId xmlns:p14="http://schemas.microsoft.com/office/powerpoint/2010/main" val="254869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16</a:t>
            </a:fld>
            <a:endParaRPr lang="en-US"/>
          </a:p>
        </p:txBody>
      </p:sp>
    </p:spTree>
    <p:extLst>
      <p:ext uri="{BB962C8B-B14F-4D97-AF65-F5344CB8AC3E}">
        <p14:creationId xmlns:p14="http://schemas.microsoft.com/office/powerpoint/2010/main" val="160340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22</a:t>
            </a:fld>
            <a:endParaRPr lang="en-US"/>
          </a:p>
        </p:txBody>
      </p:sp>
    </p:spTree>
    <p:extLst>
      <p:ext uri="{BB962C8B-B14F-4D97-AF65-F5344CB8AC3E}">
        <p14:creationId xmlns:p14="http://schemas.microsoft.com/office/powerpoint/2010/main" val="150007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24</a:t>
            </a:fld>
            <a:endParaRPr lang="en-US"/>
          </a:p>
        </p:txBody>
      </p:sp>
    </p:spTree>
    <p:extLst>
      <p:ext uri="{BB962C8B-B14F-4D97-AF65-F5344CB8AC3E}">
        <p14:creationId xmlns:p14="http://schemas.microsoft.com/office/powerpoint/2010/main" val="3959845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31</a:t>
            </a:fld>
            <a:endParaRPr lang="en-US"/>
          </a:p>
        </p:txBody>
      </p:sp>
    </p:spTree>
    <p:extLst>
      <p:ext uri="{BB962C8B-B14F-4D97-AF65-F5344CB8AC3E}">
        <p14:creationId xmlns:p14="http://schemas.microsoft.com/office/powerpoint/2010/main" val="36198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2</a:t>
            </a:fld>
            <a:endParaRPr lang="en-US"/>
          </a:p>
        </p:txBody>
      </p:sp>
    </p:spTree>
    <p:extLst>
      <p:ext uri="{BB962C8B-B14F-4D97-AF65-F5344CB8AC3E}">
        <p14:creationId xmlns:p14="http://schemas.microsoft.com/office/powerpoint/2010/main" val="84687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5</a:t>
            </a:fld>
            <a:endParaRPr lang="en-US"/>
          </a:p>
        </p:txBody>
      </p:sp>
    </p:spTree>
    <p:extLst>
      <p:ext uri="{BB962C8B-B14F-4D97-AF65-F5344CB8AC3E}">
        <p14:creationId xmlns:p14="http://schemas.microsoft.com/office/powerpoint/2010/main" val="379958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6</a:t>
            </a:fld>
            <a:endParaRPr lang="en-US"/>
          </a:p>
        </p:txBody>
      </p:sp>
    </p:spTree>
    <p:extLst>
      <p:ext uri="{BB962C8B-B14F-4D97-AF65-F5344CB8AC3E}">
        <p14:creationId xmlns:p14="http://schemas.microsoft.com/office/powerpoint/2010/main" val="361506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8</a:t>
            </a:fld>
            <a:endParaRPr lang="en-US"/>
          </a:p>
        </p:txBody>
      </p:sp>
    </p:spTree>
    <p:extLst>
      <p:ext uri="{BB962C8B-B14F-4D97-AF65-F5344CB8AC3E}">
        <p14:creationId xmlns:p14="http://schemas.microsoft.com/office/powerpoint/2010/main" val="311879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9</a:t>
            </a:fld>
            <a:endParaRPr lang="en-US"/>
          </a:p>
        </p:txBody>
      </p:sp>
    </p:spTree>
    <p:extLst>
      <p:ext uri="{BB962C8B-B14F-4D97-AF65-F5344CB8AC3E}">
        <p14:creationId xmlns:p14="http://schemas.microsoft.com/office/powerpoint/2010/main" val="406048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C89C2-1E9D-4FC0-9D4E-5AAA765777C6}" type="slidenum">
              <a:rPr lang="en-US" smtClean="0"/>
              <a:t>10</a:t>
            </a:fld>
            <a:endParaRPr lang="en-US"/>
          </a:p>
        </p:txBody>
      </p:sp>
    </p:spTree>
    <p:extLst>
      <p:ext uri="{BB962C8B-B14F-4D97-AF65-F5344CB8AC3E}">
        <p14:creationId xmlns:p14="http://schemas.microsoft.com/office/powerpoint/2010/main" val="365154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11</a:t>
            </a:fld>
            <a:endParaRPr lang="en-US"/>
          </a:p>
        </p:txBody>
      </p:sp>
    </p:spTree>
    <p:extLst>
      <p:ext uri="{BB962C8B-B14F-4D97-AF65-F5344CB8AC3E}">
        <p14:creationId xmlns:p14="http://schemas.microsoft.com/office/powerpoint/2010/main" val="2415090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89C2-1E9D-4FC0-9D4E-5AAA765777C6}" type="slidenum">
              <a:rPr lang="en-US" smtClean="0"/>
              <a:t>13</a:t>
            </a:fld>
            <a:endParaRPr lang="en-US"/>
          </a:p>
        </p:txBody>
      </p:sp>
    </p:spTree>
    <p:extLst>
      <p:ext uri="{BB962C8B-B14F-4D97-AF65-F5344CB8AC3E}">
        <p14:creationId xmlns:p14="http://schemas.microsoft.com/office/powerpoint/2010/main" val="1134676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3600A4F-96FE-45F9-8785-5B8EEDBB72D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36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14A51-FD03-40DF-990E-073A13A77526}"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190157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66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52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101445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47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24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385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36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99736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26027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4A51-FD03-40DF-990E-073A13A77526}"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00A4F-96FE-45F9-8785-5B8EEDBB72D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21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14A51-FD03-40DF-990E-073A13A77526}"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33708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14A51-FD03-40DF-990E-073A13A77526}" type="datetimeFigureOut">
              <a:rPr lang="en-US" smtClean="0"/>
              <a:t>7/16/2025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00A4F-96FE-45F9-8785-5B8EEDBB72D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36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14A51-FD03-40DF-990E-073A13A77526}" type="datetimeFigureOut">
              <a:rPr lang="en-US" smtClean="0"/>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00A4F-96FE-45F9-8785-5B8EEDBB72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54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14A51-FD03-40DF-990E-073A13A77526}" type="datetimeFigureOut">
              <a:rPr lang="en-US" smtClean="0"/>
              <a:t>7/16/2025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145058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14A51-FD03-40DF-990E-073A13A77526}"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00A4F-96FE-45F9-8785-5B8EEDBB72D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74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14A51-FD03-40DF-990E-073A13A77526}"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00A4F-96FE-45F9-8785-5B8EEDBB72DB}" type="slidenum">
              <a:rPr lang="en-US" smtClean="0"/>
              <a:t>‹#›</a:t>
            </a:fld>
            <a:endParaRPr lang="en-US"/>
          </a:p>
        </p:txBody>
      </p:sp>
    </p:spTree>
    <p:extLst>
      <p:ext uri="{BB962C8B-B14F-4D97-AF65-F5344CB8AC3E}">
        <p14:creationId xmlns:p14="http://schemas.microsoft.com/office/powerpoint/2010/main" val="247795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D14A51-FD03-40DF-990E-073A13A77526}" type="datetimeFigureOut">
              <a:rPr lang="en-US" smtClean="0"/>
              <a:t>7/16/2025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600A4F-96FE-45F9-8785-5B8EEDBB72DB}" type="slidenum">
              <a:rPr lang="en-US" smtClean="0"/>
              <a:t>‹#›</a:t>
            </a:fld>
            <a:endParaRPr lang="en-US"/>
          </a:p>
        </p:txBody>
      </p:sp>
    </p:spTree>
    <p:extLst>
      <p:ext uri="{BB962C8B-B14F-4D97-AF65-F5344CB8AC3E}">
        <p14:creationId xmlns:p14="http://schemas.microsoft.com/office/powerpoint/2010/main" val="337081931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hyperlink" Target="http://www.scstatehouse.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erincrawford@scsenate.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mailto:katecrater@schouse.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FA177F-145C-478A-A7ED-8D021CE76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A96A522-1258-462E-AFC5-F5E3F1411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ECD43597-59D1-4246-A90D-26FE2B6081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2ED48CD8-BE7A-4992-8570-58DEE9826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9A68BD7C-72FC-4E92-88BB-3401D485D2B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C8B73423-E00D-4FC9-9873-0C259A14BC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6553770" y="1041401"/>
            <a:ext cx="4538526" cy="2345264"/>
          </a:xfrm>
        </p:spPr>
        <p:txBody>
          <a:bodyPr>
            <a:normAutofit/>
          </a:bodyPr>
          <a:lstStyle/>
          <a:p>
            <a:pPr>
              <a:lnSpc>
                <a:spcPct val="90000"/>
              </a:lnSpc>
            </a:pPr>
            <a:r>
              <a:rPr lang="en-US" sz="3800" dirty="0">
                <a:solidFill>
                  <a:srgbClr val="262626"/>
                </a:solidFill>
              </a:rPr>
              <a:t>SC Bar Convention </a:t>
            </a:r>
            <a:br>
              <a:rPr lang="en-US" sz="3800" dirty="0">
                <a:solidFill>
                  <a:srgbClr val="262626"/>
                </a:solidFill>
              </a:rPr>
            </a:br>
            <a:r>
              <a:rPr lang="en-US" sz="3800" dirty="0">
                <a:solidFill>
                  <a:srgbClr val="262626"/>
                </a:solidFill>
              </a:rPr>
              <a:t>2025</a:t>
            </a:r>
            <a:br>
              <a:rPr lang="en-US" sz="3800" dirty="0">
                <a:solidFill>
                  <a:srgbClr val="262626"/>
                </a:solidFill>
              </a:rPr>
            </a:br>
            <a:r>
              <a:rPr lang="en-US" sz="3800" dirty="0">
                <a:solidFill>
                  <a:srgbClr val="262626"/>
                </a:solidFill>
              </a:rPr>
              <a:t>Running for a Judgeship in SC</a:t>
            </a:r>
          </a:p>
        </p:txBody>
      </p:sp>
      <p:sp>
        <p:nvSpPr>
          <p:cNvPr id="3" name="Subtitle 2"/>
          <p:cNvSpPr>
            <a:spLocks noGrp="1"/>
          </p:cNvSpPr>
          <p:nvPr>
            <p:ph type="subTitle" idx="1"/>
          </p:nvPr>
        </p:nvSpPr>
        <p:spPr>
          <a:xfrm>
            <a:off x="6140016" y="3908549"/>
            <a:ext cx="5296970" cy="1698755"/>
          </a:xfrm>
        </p:spPr>
        <p:txBody>
          <a:bodyPr>
            <a:normAutofit lnSpcReduction="10000"/>
          </a:bodyPr>
          <a:lstStyle/>
          <a:p>
            <a:pPr>
              <a:lnSpc>
                <a:spcPct val="90000"/>
              </a:lnSpc>
            </a:pPr>
            <a:r>
              <a:rPr lang="en-US" b="1" dirty="0">
                <a:solidFill>
                  <a:srgbClr val="000000"/>
                </a:solidFill>
              </a:rPr>
              <a:t>Erin B. Crawford, Chief Counsel</a:t>
            </a:r>
          </a:p>
          <a:p>
            <a:pPr>
              <a:lnSpc>
                <a:spcPct val="90000"/>
              </a:lnSpc>
            </a:pPr>
            <a:r>
              <a:rPr lang="en-US" b="1" dirty="0">
                <a:solidFill>
                  <a:srgbClr val="000000"/>
                </a:solidFill>
              </a:rPr>
              <a:t>Kate Crater, House Counsel </a:t>
            </a:r>
          </a:p>
          <a:p>
            <a:pPr>
              <a:lnSpc>
                <a:spcPct val="90000"/>
              </a:lnSpc>
            </a:pPr>
            <a:endParaRPr lang="en-US" b="1" dirty="0">
              <a:solidFill>
                <a:srgbClr val="000000"/>
              </a:solidFill>
            </a:endParaRPr>
          </a:p>
          <a:p>
            <a:pPr>
              <a:lnSpc>
                <a:spcPct val="90000"/>
              </a:lnSpc>
            </a:pPr>
            <a:r>
              <a:rPr lang="en-US" b="1" dirty="0">
                <a:solidFill>
                  <a:srgbClr val="000000"/>
                </a:solidFill>
              </a:rPr>
              <a:t>	Judicial Merit Selection Commission</a:t>
            </a:r>
          </a:p>
          <a:p>
            <a:pPr>
              <a:lnSpc>
                <a:spcPct val="90000"/>
              </a:lnSpc>
            </a:pPr>
            <a:endParaRPr lang="en-US" dirty="0">
              <a:solidFill>
                <a:srgbClr val="000000"/>
              </a:solidFill>
            </a:endParaRPr>
          </a:p>
        </p:txBody>
      </p:sp>
      <p:sp>
        <p:nvSpPr>
          <p:cNvPr id="18" name="Rectangle 17">
            <a:extLst>
              <a:ext uri="{FF2B5EF4-FFF2-40B4-BE49-F238E27FC236}">
                <a16:creationId xmlns:a16="http://schemas.microsoft.com/office/drawing/2014/main" id="{22EEABFB-D1AB-4BFF-84FC-449548E9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9091" t="9102" r="-1" b="3310"/>
          <a:stretch/>
        </p:blipFill>
        <p:spPr>
          <a:xfrm>
            <a:off x="1584578" y="1410208"/>
            <a:ext cx="4005134" cy="3858780"/>
          </a:xfrm>
          <a:prstGeom prst="rect">
            <a:avLst/>
          </a:prstGeom>
        </p:spPr>
      </p:pic>
      <p:cxnSp>
        <p:nvCxnSpPr>
          <p:cNvPr id="20" name="Straight Connector 19">
            <a:extLst>
              <a:ext uri="{FF2B5EF4-FFF2-40B4-BE49-F238E27FC236}">
                <a16:creationId xmlns:a16="http://schemas.microsoft.com/office/drawing/2014/main" id="{4231BC86-8965-4F95-9FD9-76313A7D6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80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timeline">
            <a:extLst>
              <a:ext uri="{FF2B5EF4-FFF2-40B4-BE49-F238E27FC236}">
                <a16:creationId xmlns:a16="http://schemas.microsoft.com/office/drawing/2014/main" id="{03E1FCD1-B26B-8F14-D530-4A75A496B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709" y="69194"/>
            <a:ext cx="9158581" cy="6719612"/>
          </a:xfrm>
          <a:prstGeom prst="rect">
            <a:avLst/>
          </a:prstGeom>
        </p:spPr>
      </p:pic>
    </p:spTree>
    <p:extLst>
      <p:ext uri="{BB962C8B-B14F-4D97-AF65-F5344CB8AC3E}">
        <p14:creationId xmlns:p14="http://schemas.microsoft.com/office/powerpoint/2010/main" val="156916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Materials</a:t>
            </a:r>
          </a:p>
        </p:txBody>
      </p:sp>
      <p:sp>
        <p:nvSpPr>
          <p:cNvPr id="3" name="Content Placeholder 2"/>
          <p:cNvSpPr>
            <a:spLocks noGrp="1"/>
          </p:cNvSpPr>
          <p:nvPr>
            <p:ph idx="1"/>
          </p:nvPr>
        </p:nvSpPr>
        <p:spPr>
          <a:xfrm>
            <a:off x="1295402" y="2761328"/>
            <a:ext cx="9601196" cy="3033795"/>
          </a:xfrm>
        </p:spPr>
        <p:txBody>
          <a:bodyPr>
            <a:normAutofit/>
          </a:bodyPr>
          <a:lstStyle/>
          <a:p>
            <a:r>
              <a:rPr lang="en-US" dirty="0"/>
              <a:t>The candidate submits a minimum of 8 application documents, to include a personal data questionnaire (PDQ), a Sworn Statement, a JMSC Economic Interest Form, a State Ethics Commission Form (SEI), a Confidential Financial Statement, 5 letters of recommendation, CLE reports for the past 5 years, and writing samples if seeking an open seat.</a:t>
            </a:r>
          </a:p>
          <a:p>
            <a:r>
              <a:rPr lang="en-US" dirty="0"/>
              <a:t>The application documents must be turned in no later than a published  deadline for the applicant to be considered a judicial candidate.  </a:t>
            </a:r>
          </a:p>
        </p:txBody>
      </p:sp>
    </p:spTree>
    <p:extLst>
      <p:ext uri="{BB962C8B-B14F-4D97-AF65-F5344CB8AC3E}">
        <p14:creationId xmlns:p14="http://schemas.microsoft.com/office/powerpoint/2010/main" val="14550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F47D-F8AC-15BB-3E61-BAF4DF6AA5E9}"/>
              </a:ext>
            </a:extLst>
          </p:cNvPr>
          <p:cNvSpPr>
            <a:spLocks noGrp="1"/>
          </p:cNvSpPr>
          <p:nvPr>
            <p:ph type="title" idx="4294967295"/>
          </p:nvPr>
        </p:nvSpPr>
        <p:spPr>
          <a:xfrm>
            <a:off x="1329070" y="804862"/>
            <a:ext cx="9615443" cy="5248275"/>
          </a:xfrm>
        </p:spPr>
        <p:txBody>
          <a:bodyPr>
            <a:normAutofit/>
          </a:bodyPr>
          <a:lstStyle/>
          <a:p>
            <a:pPr algn="ctr">
              <a:buClr>
                <a:schemeClr val="bg2">
                  <a:lumMod val="60000"/>
                  <a:lumOff val="40000"/>
                </a:schemeClr>
              </a:buClr>
            </a:pPr>
            <a:r>
              <a:rPr lang="en-US" sz="3200" b="1" dirty="0"/>
              <a:t>Materials Gathered from Outside Sources:</a:t>
            </a:r>
            <a:br>
              <a:rPr lang="en-US" sz="3200" b="1" dirty="0"/>
            </a:br>
            <a:br>
              <a:rPr lang="en-US" sz="3200" b="1" dirty="0"/>
            </a:br>
            <a:r>
              <a:rPr lang="en-US" sz="3200" b="1" dirty="0"/>
              <a:t>Citizens Committee Reports</a:t>
            </a:r>
            <a:br>
              <a:rPr lang="en-US" sz="3200" b="1" dirty="0"/>
            </a:br>
            <a:r>
              <a:rPr lang="en-US" sz="3200" b="1" dirty="0"/>
              <a:t>Grievance Reports</a:t>
            </a:r>
            <a:br>
              <a:rPr lang="en-US" sz="3200" b="1" dirty="0"/>
            </a:br>
            <a:r>
              <a:rPr lang="en-US" sz="3200" b="1" dirty="0"/>
              <a:t>Credit Reports</a:t>
            </a:r>
            <a:br>
              <a:rPr lang="en-US" sz="3200" b="1" dirty="0"/>
            </a:br>
            <a:r>
              <a:rPr lang="en-US" sz="3200" b="1" dirty="0" err="1"/>
              <a:t>BallotBox</a:t>
            </a:r>
            <a:r>
              <a:rPr lang="en-US" sz="3200" b="1" dirty="0"/>
              <a:t> Survey Results</a:t>
            </a:r>
            <a:br>
              <a:rPr lang="en-US" sz="3200" b="1" dirty="0"/>
            </a:br>
            <a:r>
              <a:rPr lang="en-US" sz="3200" b="1" dirty="0"/>
              <a:t>SLED Reports</a:t>
            </a:r>
            <a:br>
              <a:rPr lang="en-US" sz="3200" b="1" dirty="0"/>
            </a:br>
            <a:r>
              <a:rPr lang="en-US" sz="3200" b="1" dirty="0"/>
              <a:t>SC Bar Reports</a:t>
            </a:r>
            <a:br>
              <a:rPr lang="en-US" sz="3200" b="1" dirty="0"/>
            </a:br>
            <a:r>
              <a:rPr lang="en-US" sz="3200" b="1" dirty="0"/>
              <a:t>Complaints</a:t>
            </a:r>
          </a:p>
        </p:txBody>
      </p:sp>
    </p:spTree>
    <p:extLst>
      <p:ext uri="{BB962C8B-B14F-4D97-AF65-F5344CB8AC3E}">
        <p14:creationId xmlns:p14="http://schemas.microsoft.com/office/powerpoint/2010/main" val="184598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Citizens Committee Reports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0747" y="2691444"/>
            <a:ext cx="11056621" cy="3761112"/>
          </a:xfrm>
        </p:spPr>
        <p:txBody>
          <a:bodyPr>
            <a:normAutofit/>
          </a:bodyPr>
          <a:lstStyle/>
          <a:p>
            <a:r>
              <a:rPr lang="en-US" dirty="0"/>
              <a:t>The Chairman of JMSC, upon the advice of the commission, selects members to serve on Citizens Committees on Judicial Qualifications.</a:t>
            </a:r>
          </a:p>
          <a:p>
            <a:r>
              <a:rPr lang="en-US" dirty="0"/>
              <a:t>There are five Citizens Committees in the state.  The Committees are comprised of up to 10 members from the Pee Dee, Lowcountry, Upstate, Piedmont, and Midlands regions.</a:t>
            </a:r>
          </a:p>
          <a:p>
            <a:r>
              <a:rPr lang="en-US" dirty="0"/>
              <a:t>The Committees “research” and interview the candidates before issuing reports for each candidate based on the 9 evaluative criteria.</a:t>
            </a:r>
          </a:p>
          <a:p>
            <a:r>
              <a:rPr lang="en-US" dirty="0"/>
              <a:t>The screening attorneys and </a:t>
            </a:r>
            <a:r>
              <a:rPr lang="en-US" dirty="0" err="1"/>
              <a:t>JMSC</a:t>
            </a:r>
            <a:r>
              <a:rPr lang="en-US" dirty="0"/>
              <a:t> members receive reports from each Committee, and those reports are made a part of the public record at the public hearing.</a:t>
            </a:r>
          </a:p>
          <a:p>
            <a:endParaRPr lang="en-US" dirty="0"/>
          </a:p>
          <a:p>
            <a:endParaRPr lang="en-US" dirty="0"/>
          </a:p>
        </p:txBody>
      </p:sp>
    </p:spTree>
    <p:extLst>
      <p:ext uri="{BB962C8B-B14F-4D97-AF65-F5344CB8AC3E}">
        <p14:creationId xmlns:p14="http://schemas.microsoft.com/office/powerpoint/2010/main" val="244103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SC Bar Reports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4631" y="2695301"/>
            <a:ext cx="11222737" cy="3753398"/>
          </a:xfrm>
        </p:spPr>
        <p:txBody>
          <a:bodyPr>
            <a:noAutofit/>
          </a:bodyPr>
          <a:lstStyle/>
          <a:p>
            <a:pPr>
              <a:lnSpc>
                <a:spcPct val="90000"/>
              </a:lnSpc>
            </a:pPr>
            <a:r>
              <a:rPr lang="en-US" dirty="0"/>
              <a:t>The candidates are “researched” and interviewed by the SC Bar’s Judicial Qualifications Committee.  </a:t>
            </a:r>
          </a:p>
          <a:p>
            <a:pPr>
              <a:lnSpc>
                <a:spcPct val="90000"/>
              </a:lnSpc>
            </a:pPr>
            <a:r>
              <a:rPr lang="en-US" dirty="0"/>
              <a:t>The SC Bar has specific criteria that they attempt to meet as they research each candidate.  For example, at least 30 phone calls are made on each candidate during the investigation. </a:t>
            </a:r>
          </a:p>
          <a:p>
            <a:pPr>
              <a:lnSpc>
                <a:spcPct val="90000"/>
              </a:lnSpc>
            </a:pPr>
            <a:r>
              <a:rPr lang="en-US" dirty="0"/>
              <a:t>The SC Bar asks questions about substantive areas of law and background information during the interview.</a:t>
            </a:r>
          </a:p>
          <a:p>
            <a:pPr>
              <a:lnSpc>
                <a:spcPct val="90000"/>
              </a:lnSpc>
            </a:pPr>
            <a:r>
              <a:rPr lang="en-US" dirty="0"/>
              <a:t>The SC Bar issues reports for each candidate based on the 9 evaluative criteria.</a:t>
            </a:r>
          </a:p>
          <a:p>
            <a:pPr>
              <a:lnSpc>
                <a:spcPct val="90000"/>
              </a:lnSpc>
            </a:pPr>
            <a:r>
              <a:rPr lang="en-US" dirty="0"/>
              <a:t>The screening attorneys and </a:t>
            </a:r>
            <a:r>
              <a:rPr lang="en-US" dirty="0" err="1"/>
              <a:t>JMSC</a:t>
            </a:r>
            <a:r>
              <a:rPr lang="en-US" dirty="0"/>
              <a:t> members receive the SC Bar reports and those reports are made part of the public record at the public hearing.</a:t>
            </a:r>
          </a:p>
        </p:txBody>
      </p:sp>
    </p:spTree>
    <p:extLst>
      <p:ext uri="{BB962C8B-B14F-4D97-AF65-F5344CB8AC3E}">
        <p14:creationId xmlns:p14="http://schemas.microsoft.com/office/powerpoint/2010/main" val="283792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Grievance Reports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4631" y="2921667"/>
            <a:ext cx="11222737" cy="2990036"/>
          </a:xfrm>
        </p:spPr>
        <p:txBody>
          <a:bodyPr>
            <a:normAutofit/>
          </a:bodyPr>
          <a:lstStyle/>
          <a:p>
            <a:r>
              <a:rPr lang="en-US" dirty="0"/>
              <a:t>JMSC receives letters from the Commission on Lawyer Conduct and the Commission on Judicial Conduct stating whether there is a record of public discipline from the Supreme Court in the area of misconduct.</a:t>
            </a:r>
          </a:p>
          <a:p>
            <a:r>
              <a:rPr lang="en-US" dirty="0"/>
              <a:t>Under the new legislation, candidates must also disclose on their PDQ any sanctions, including private reprimands.  Private reprimands, such as letters of caution, would be redacted from the PDQ prior to being entered into the public record; however, they are subject to discussion by the </a:t>
            </a:r>
            <a:r>
              <a:rPr lang="en-US" dirty="0" err="1"/>
              <a:t>JMSC</a:t>
            </a:r>
            <a:r>
              <a:rPr lang="en-US" dirty="0"/>
              <a:t> in executive session.</a:t>
            </a:r>
          </a:p>
        </p:txBody>
      </p:sp>
    </p:spTree>
    <p:extLst>
      <p:ext uri="{BB962C8B-B14F-4D97-AF65-F5344CB8AC3E}">
        <p14:creationId xmlns:p14="http://schemas.microsoft.com/office/powerpoint/2010/main" val="101499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BallotBox Surveys</a:t>
            </a:r>
          </a:p>
        </p:txBody>
      </p:sp>
      <p:sp>
        <p:nvSpPr>
          <p:cNvPr id="23" name="Rectangle 2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4630" y="2612256"/>
            <a:ext cx="11222737" cy="3761112"/>
          </a:xfrm>
        </p:spPr>
        <p:txBody>
          <a:bodyPr>
            <a:normAutofit/>
          </a:bodyPr>
          <a:lstStyle/>
          <a:p>
            <a:r>
              <a:rPr lang="en-US" dirty="0"/>
              <a:t>All active members of the South Carolina Bar and Clerks of Court are sent a survey on which to report on the evaluative criteria of the candidates.</a:t>
            </a:r>
          </a:p>
          <a:p>
            <a:endParaRPr lang="en-US" dirty="0"/>
          </a:p>
          <a:p>
            <a:r>
              <a:rPr lang="en-US" b="1" dirty="0"/>
              <a:t>The surveys are anonymous, and responses are confidential.</a:t>
            </a:r>
          </a:p>
          <a:p>
            <a:pPr lvl="1"/>
            <a:r>
              <a:rPr lang="en-US" dirty="0"/>
              <a:t>Candidates may receive the percentages of each evaluative criteria, but they may not receive copies of the comments.</a:t>
            </a:r>
          </a:p>
          <a:p>
            <a:endParaRPr lang="en-US" dirty="0"/>
          </a:p>
          <a:p>
            <a:r>
              <a:rPr lang="en-US" dirty="0"/>
              <a:t>A recurrent theme (whether positive or negative) can carry a lot of weight with the JMSC.</a:t>
            </a:r>
          </a:p>
        </p:txBody>
      </p:sp>
    </p:spTree>
    <p:extLst>
      <p:ext uri="{BB962C8B-B14F-4D97-AF65-F5344CB8AC3E}">
        <p14:creationId xmlns:p14="http://schemas.microsoft.com/office/powerpoint/2010/main" val="287631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D48FD-218F-913E-3641-8974E8B4676B}"/>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Midterm Reviews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DF12ED-5F1C-40AB-D1E9-95C1F2328E8D}"/>
              </a:ext>
            </a:extLst>
          </p:cNvPr>
          <p:cNvSpPr>
            <a:spLocks noGrp="1"/>
          </p:cNvSpPr>
          <p:nvPr>
            <p:ph idx="1"/>
          </p:nvPr>
        </p:nvSpPr>
        <p:spPr>
          <a:xfrm>
            <a:off x="484630" y="2940194"/>
            <a:ext cx="11222737" cy="3263612"/>
          </a:xfrm>
        </p:spPr>
        <p:txBody>
          <a:bodyPr>
            <a:normAutofit/>
          </a:bodyPr>
          <a:lstStyle/>
          <a:p>
            <a:r>
              <a:rPr lang="en-US" sz="2800" dirty="0"/>
              <a:t>The new legislation requires midterm reviews of sitting justices and judges.</a:t>
            </a:r>
          </a:p>
          <a:p>
            <a:r>
              <a:rPr lang="en-US" sz="2800" dirty="0"/>
              <a:t>The Bar will conduct midterm reviews utilizing electronic </a:t>
            </a:r>
            <a:r>
              <a:rPr lang="en-US" sz="2800" dirty="0" err="1"/>
              <a:t>BallotBox</a:t>
            </a:r>
            <a:r>
              <a:rPr lang="en-US" sz="2800" dirty="0"/>
              <a:t> survey polling (or another form of electronic survey).</a:t>
            </a:r>
          </a:p>
          <a:p>
            <a:r>
              <a:rPr lang="en-US" sz="2800" dirty="0"/>
              <a:t>The results of the midterm reviews will be forwarded to the Chief Justice and then provided to the Commission at the next public screening of the judicial candidate.</a:t>
            </a:r>
          </a:p>
        </p:txBody>
      </p:sp>
    </p:spTree>
    <p:extLst>
      <p:ext uri="{BB962C8B-B14F-4D97-AF65-F5344CB8AC3E}">
        <p14:creationId xmlns:p14="http://schemas.microsoft.com/office/powerpoint/2010/main" val="2138550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dirty="0">
                <a:solidFill>
                  <a:srgbClr val="FFFFFF"/>
                </a:solidFill>
              </a:rPr>
              <a:t>	SLED &amp; Credit Reports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4630" y="2691444"/>
            <a:ext cx="11222737" cy="3761112"/>
          </a:xfrm>
        </p:spPr>
        <p:txBody>
          <a:bodyPr>
            <a:noAutofit/>
          </a:bodyPr>
          <a:lstStyle/>
          <a:p>
            <a:pPr marL="0" indent="0">
              <a:buNone/>
            </a:pPr>
            <a:r>
              <a:rPr lang="en-US" dirty="0"/>
              <a:t>SLED Reports</a:t>
            </a:r>
          </a:p>
          <a:p>
            <a:r>
              <a:rPr lang="en-US" dirty="0"/>
              <a:t>SLED conducts a thorough investigation and background check on each candidate and issues a report to the commission.  </a:t>
            </a:r>
          </a:p>
          <a:p>
            <a:pPr marL="0" indent="0">
              <a:buNone/>
            </a:pPr>
            <a:endParaRPr lang="en-US" dirty="0"/>
          </a:p>
          <a:p>
            <a:pPr marL="0" indent="0">
              <a:buNone/>
            </a:pPr>
            <a:r>
              <a:rPr lang="en-US" dirty="0"/>
              <a:t>Credit Reports</a:t>
            </a:r>
          </a:p>
          <a:p>
            <a:r>
              <a:rPr lang="en-US" dirty="0"/>
              <a:t>The Senate Clerk’s office runs a credit report for each candidate.  This report is added to the candidate’s financial file. Staff compares it to the submitted confidential financial statement.</a:t>
            </a:r>
          </a:p>
        </p:txBody>
      </p:sp>
    </p:spTree>
    <p:extLst>
      <p:ext uri="{BB962C8B-B14F-4D97-AF65-F5344CB8AC3E}">
        <p14:creationId xmlns:p14="http://schemas.microsoft.com/office/powerpoint/2010/main" val="401654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Complaints</a:t>
            </a:r>
          </a:p>
        </p:txBody>
      </p:sp>
      <p:sp>
        <p:nvSpPr>
          <p:cNvPr id="34" name="Rectangle 3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4630" y="2940194"/>
            <a:ext cx="11222737" cy="3263612"/>
          </a:xfrm>
        </p:spPr>
        <p:txBody>
          <a:bodyPr>
            <a:normAutofit/>
          </a:bodyPr>
          <a:lstStyle/>
          <a:p>
            <a:r>
              <a:rPr lang="en-US" dirty="0"/>
              <a:t>If a person wishes to file a complaint and testify concerning a judicial candidate at the public hearing, he/she must submit an affidavit of complaint form with supporting documentation, in person or by mail, by a strict deadline.</a:t>
            </a:r>
          </a:p>
          <a:p>
            <a:endParaRPr lang="en-US" dirty="0"/>
          </a:p>
          <a:p>
            <a:r>
              <a:rPr lang="en-US" dirty="0"/>
              <a:t>For the complaint to be accepted by the Commission, it must state allegations relating to the candidate’s character, competency, or ethics.  All allegations raised in the complaint must be based on the complainant’s personal knowledge.</a:t>
            </a:r>
          </a:p>
        </p:txBody>
      </p:sp>
    </p:spTree>
    <p:extLst>
      <p:ext uri="{BB962C8B-B14F-4D97-AF65-F5344CB8AC3E}">
        <p14:creationId xmlns:p14="http://schemas.microsoft.com/office/powerpoint/2010/main" val="243586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44279" y="954756"/>
            <a:ext cx="3147237" cy="4946003"/>
          </a:xfrm>
        </p:spPr>
        <p:txBody>
          <a:bodyPr>
            <a:normAutofit/>
          </a:bodyPr>
          <a:lstStyle/>
          <a:p>
            <a:r>
              <a:rPr lang="en-US" dirty="0">
                <a:solidFill>
                  <a:srgbClr val="FFFFFF"/>
                </a:solidFill>
              </a:rPr>
              <a:t>How Does SC Elect Judges?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7" y="550606"/>
            <a:ext cx="7537704" cy="5325261"/>
          </a:xfrm>
        </p:spPr>
        <p:txBody>
          <a:bodyPr anchor="ctr">
            <a:noAutofit/>
          </a:bodyPr>
          <a:lstStyle/>
          <a:p>
            <a:pPr marL="0" indent="0">
              <a:lnSpc>
                <a:spcPct val="90000"/>
              </a:lnSpc>
              <a:buNone/>
            </a:pPr>
            <a:endParaRPr lang="en-US" sz="1800" b="1" dirty="0"/>
          </a:p>
          <a:p>
            <a:pPr>
              <a:lnSpc>
                <a:spcPct val="90000"/>
              </a:lnSpc>
            </a:pPr>
            <a:r>
              <a:rPr lang="en-US" b="1" dirty="0"/>
              <a:t>Only SC and VA use a system of merit selection and legislative election.</a:t>
            </a:r>
          </a:p>
          <a:p>
            <a:pPr>
              <a:lnSpc>
                <a:spcPct val="90000"/>
              </a:lnSpc>
            </a:pPr>
            <a:endParaRPr lang="en-US" b="1" dirty="0"/>
          </a:p>
          <a:p>
            <a:pPr>
              <a:lnSpc>
                <a:spcPct val="90000"/>
              </a:lnSpc>
            </a:pPr>
            <a:r>
              <a:rPr lang="en-US" b="1" dirty="0"/>
              <a:t>Other state judicial selections fall into 4 categories:</a:t>
            </a:r>
          </a:p>
          <a:p>
            <a:pPr lvl="1">
              <a:lnSpc>
                <a:spcPct val="90000"/>
              </a:lnSpc>
            </a:pPr>
            <a:r>
              <a:rPr lang="en-US" sz="2400" b="1" i="1" dirty="0"/>
              <a:t>Legislative Appointment</a:t>
            </a:r>
          </a:p>
          <a:p>
            <a:pPr lvl="1">
              <a:lnSpc>
                <a:spcPct val="90000"/>
              </a:lnSpc>
            </a:pPr>
            <a:r>
              <a:rPr lang="en-US" sz="2400" b="1" i="1" dirty="0"/>
              <a:t>Gubernatorial Appointment</a:t>
            </a:r>
          </a:p>
          <a:p>
            <a:pPr lvl="1">
              <a:lnSpc>
                <a:spcPct val="90000"/>
              </a:lnSpc>
            </a:pPr>
            <a:r>
              <a:rPr lang="en-US" sz="2400" b="1" i="1" dirty="0"/>
              <a:t>Direct Election (Partisan and Non-Partisan) </a:t>
            </a:r>
          </a:p>
          <a:p>
            <a:pPr lvl="1">
              <a:lnSpc>
                <a:spcPct val="90000"/>
              </a:lnSpc>
            </a:pPr>
            <a:r>
              <a:rPr lang="en-US" sz="2400" b="1" i="1" dirty="0"/>
              <a:t>Merit Selection</a:t>
            </a:r>
          </a:p>
          <a:p>
            <a:pPr>
              <a:lnSpc>
                <a:spcPct val="90000"/>
              </a:lnSpc>
            </a:pPr>
            <a:endParaRPr lang="en-US" sz="1300" dirty="0"/>
          </a:p>
        </p:txBody>
      </p:sp>
    </p:spTree>
    <p:extLst>
      <p:ext uri="{BB962C8B-B14F-4D97-AF65-F5344CB8AC3E}">
        <p14:creationId xmlns:p14="http://schemas.microsoft.com/office/powerpoint/2010/main" val="2095806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Screening Attorney Interviews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4630" y="2949697"/>
            <a:ext cx="11222737" cy="3244606"/>
          </a:xfrm>
        </p:spPr>
        <p:txBody>
          <a:bodyPr>
            <a:normAutofit lnSpcReduction="10000"/>
          </a:bodyPr>
          <a:lstStyle/>
          <a:p>
            <a:r>
              <a:rPr lang="en-US" dirty="0"/>
              <a:t>Using the application documents, information received from outside sources, and staff’s investigation, screening attorneys conduct interviews with assigned candidates.</a:t>
            </a:r>
          </a:p>
          <a:p>
            <a:endParaRPr lang="en-US" dirty="0"/>
          </a:p>
          <a:p>
            <a:r>
              <a:rPr lang="en-US" dirty="0"/>
              <a:t>The screening attorneys provide pertinent information on each candidate to the Commission in preparation for the public hearing.</a:t>
            </a:r>
          </a:p>
          <a:p>
            <a:endParaRPr lang="en-US" dirty="0"/>
          </a:p>
          <a:p>
            <a:r>
              <a:rPr lang="en-US" dirty="0"/>
              <a:t>The screening attorneys prepare the judicial candidates for the public hearing. </a:t>
            </a:r>
          </a:p>
          <a:p>
            <a:endParaRPr lang="en-US" dirty="0"/>
          </a:p>
        </p:txBody>
      </p:sp>
    </p:spTree>
    <p:extLst>
      <p:ext uri="{BB962C8B-B14F-4D97-AF65-F5344CB8AC3E}">
        <p14:creationId xmlns:p14="http://schemas.microsoft.com/office/powerpoint/2010/main" val="241591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Public Hearing</a:t>
            </a:r>
          </a:p>
        </p:txBody>
      </p:sp>
      <p:sp>
        <p:nvSpPr>
          <p:cNvPr id="45" name="Rectangle 44">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4630" y="2612256"/>
            <a:ext cx="11222737" cy="3761112"/>
          </a:xfrm>
        </p:spPr>
        <p:txBody>
          <a:bodyPr>
            <a:normAutofit/>
          </a:bodyPr>
          <a:lstStyle/>
          <a:p>
            <a:pPr>
              <a:lnSpc>
                <a:spcPct val="90000"/>
              </a:lnSpc>
            </a:pPr>
            <a:r>
              <a:rPr lang="en-US" dirty="0"/>
              <a:t>The candidates appear before the 12 members of the </a:t>
            </a:r>
            <a:r>
              <a:rPr lang="en-US" dirty="0" err="1"/>
              <a:t>JMSC</a:t>
            </a:r>
            <a:r>
              <a:rPr lang="en-US" dirty="0"/>
              <a:t> at the public hearing.</a:t>
            </a:r>
          </a:p>
          <a:p>
            <a:pPr>
              <a:lnSpc>
                <a:spcPct val="90000"/>
              </a:lnSpc>
            </a:pPr>
            <a:r>
              <a:rPr lang="en-US" dirty="0"/>
              <a:t>Any complaints are heard. </a:t>
            </a:r>
          </a:p>
          <a:p>
            <a:pPr>
              <a:lnSpc>
                <a:spcPct val="90000"/>
              </a:lnSpc>
            </a:pPr>
            <a:r>
              <a:rPr lang="en-US" dirty="0"/>
              <a:t>After some housekeeping questions by the screening attorney, the members of the </a:t>
            </a:r>
            <a:r>
              <a:rPr lang="en-US" dirty="0" err="1"/>
              <a:t>JMSC</a:t>
            </a:r>
            <a:r>
              <a:rPr lang="en-US" dirty="0"/>
              <a:t> can ask the candidates about any positive or negative themes uncovered during the screening process.</a:t>
            </a:r>
          </a:p>
          <a:p>
            <a:pPr>
              <a:lnSpc>
                <a:spcPct val="90000"/>
              </a:lnSpc>
            </a:pPr>
            <a:r>
              <a:rPr lang="en-US" dirty="0"/>
              <a:t>The public hearing will be live streamed. </a:t>
            </a:r>
          </a:p>
          <a:p>
            <a:pPr>
              <a:lnSpc>
                <a:spcPct val="90000"/>
              </a:lnSpc>
            </a:pPr>
            <a:r>
              <a:rPr lang="en-US" dirty="0"/>
              <a:t>If the </a:t>
            </a:r>
            <a:r>
              <a:rPr lang="en-US" dirty="0" err="1"/>
              <a:t>JMSC</a:t>
            </a:r>
            <a:r>
              <a:rPr lang="en-US" dirty="0"/>
              <a:t> members want to ask a question on a private matter, such as the financial records of the candidate, the </a:t>
            </a:r>
            <a:r>
              <a:rPr lang="en-US" dirty="0" err="1"/>
              <a:t>JMSC</a:t>
            </a:r>
            <a:r>
              <a:rPr lang="en-US" dirty="0"/>
              <a:t> can go into executive session where the public is escorted out of the room. Executive session will not be live streamed.</a:t>
            </a:r>
          </a:p>
        </p:txBody>
      </p:sp>
    </p:spTree>
    <p:extLst>
      <p:ext uri="{BB962C8B-B14F-4D97-AF65-F5344CB8AC3E}">
        <p14:creationId xmlns:p14="http://schemas.microsoft.com/office/powerpoint/2010/main" val="86814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Public Hearing</a:t>
            </a:r>
          </a:p>
        </p:txBody>
      </p:sp>
      <p:sp>
        <p:nvSpPr>
          <p:cNvPr id="23" name="Rectangle 2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4631" y="2815343"/>
            <a:ext cx="5611369" cy="3086795"/>
          </a:xfrm>
        </p:spPr>
        <p:txBody>
          <a:bodyPr>
            <a:normAutofit/>
          </a:bodyPr>
          <a:lstStyle/>
          <a:p>
            <a:pPr marL="0" indent="0">
              <a:lnSpc>
                <a:spcPct val="90000"/>
              </a:lnSpc>
              <a:buNone/>
            </a:pPr>
            <a:r>
              <a:rPr lang="en-US" dirty="0"/>
              <a:t>IN THE PAST:</a:t>
            </a:r>
          </a:p>
          <a:p>
            <a:pPr marL="0" indent="0">
              <a:lnSpc>
                <a:spcPct val="90000"/>
              </a:lnSpc>
              <a:buNone/>
            </a:pPr>
            <a:endParaRPr lang="en-US" dirty="0"/>
          </a:p>
          <a:p>
            <a:pPr>
              <a:lnSpc>
                <a:spcPct val="90000"/>
              </a:lnSpc>
            </a:pPr>
            <a:r>
              <a:rPr lang="en-US" dirty="0"/>
              <a:t>Candidates could withdraw their name from consideration </a:t>
            </a:r>
            <a:r>
              <a:rPr lang="en-US" b="1" dirty="0"/>
              <a:t>at any time</a:t>
            </a:r>
            <a:r>
              <a:rPr lang="en-US" dirty="0"/>
              <a:t>.</a:t>
            </a:r>
          </a:p>
          <a:p>
            <a:pPr>
              <a:lnSpc>
                <a:spcPct val="90000"/>
              </a:lnSpc>
            </a:pPr>
            <a:r>
              <a:rPr lang="en-US" dirty="0"/>
              <a:t>The JMSC voted and could find </a:t>
            </a:r>
            <a:r>
              <a:rPr lang="en-US" b="1" dirty="0"/>
              <a:t>3</a:t>
            </a:r>
            <a:r>
              <a:rPr lang="en-US" dirty="0"/>
              <a:t> candidates qualified and nominated for each seat.</a:t>
            </a:r>
          </a:p>
        </p:txBody>
      </p:sp>
      <p:sp>
        <p:nvSpPr>
          <p:cNvPr id="4" name="Content Placeholder 2">
            <a:extLst>
              <a:ext uri="{FF2B5EF4-FFF2-40B4-BE49-F238E27FC236}">
                <a16:creationId xmlns:a16="http://schemas.microsoft.com/office/drawing/2014/main" id="{A0EAE7BA-9A53-C0AF-A784-7E393B961E8F}"/>
              </a:ext>
            </a:extLst>
          </p:cNvPr>
          <p:cNvSpPr txBox="1">
            <a:spLocks/>
          </p:cNvSpPr>
          <p:nvPr/>
        </p:nvSpPr>
        <p:spPr>
          <a:xfrm>
            <a:off x="6096000" y="2815343"/>
            <a:ext cx="5611368" cy="3086795"/>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90000"/>
              </a:lnSpc>
              <a:buNone/>
            </a:pPr>
            <a:r>
              <a:rPr lang="en-US" dirty="0"/>
              <a:t>NOW:</a:t>
            </a:r>
          </a:p>
          <a:p>
            <a:pPr marL="0" indent="0">
              <a:lnSpc>
                <a:spcPct val="90000"/>
              </a:lnSpc>
              <a:buNone/>
            </a:pPr>
            <a:endParaRPr lang="en-US" dirty="0"/>
          </a:p>
          <a:p>
            <a:pPr>
              <a:lnSpc>
                <a:spcPct val="90000"/>
              </a:lnSpc>
            </a:pPr>
            <a:r>
              <a:rPr lang="en-US" dirty="0"/>
              <a:t>Candidates can withdraw </a:t>
            </a:r>
            <a:r>
              <a:rPr lang="en-US" u="sng" dirty="0"/>
              <a:t>only before the public hearing or after the issuance of the draft report.</a:t>
            </a:r>
          </a:p>
          <a:p>
            <a:pPr>
              <a:lnSpc>
                <a:spcPct val="90000"/>
              </a:lnSpc>
            </a:pPr>
            <a:r>
              <a:rPr lang="en-US" dirty="0"/>
              <a:t>The </a:t>
            </a:r>
            <a:r>
              <a:rPr lang="en-US" dirty="0" err="1"/>
              <a:t>JMSC</a:t>
            </a:r>
            <a:r>
              <a:rPr lang="en-US" dirty="0"/>
              <a:t> votes and can find up to </a:t>
            </a:r>
            <a:r>
              <a:rPr lang="en-US" b="1" dirty="0"/>
              <a:t>6</a:t>
            </a:r>
            <a:r>
              <a:rPr lang="en-US" dirty="0"/>
              <a:t> candidates qualified and nominated for each seat. </a:t>
            </a:r>
          </a:p>
        </p:txBody>
      </p:sp>
    </p:spTree>
    <p:extLst>
      <p:ext uri="{BB962C8B-B14F-4D97-AF65-F5344CB8AC3E}">
        <p14:creationId xmlns:p14="http://schemas.microsoft.com/office/powerpoint/2010/main" val="332118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3EC9B-75C6-7C9E-D019-AC6F4545A3AA}"/>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Formal Release of the Report on Qualifications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B40232-C0EB-610F-F693-D6C660A2E298}"/>
              </a:ext>
            </a:extLst>
          </p:cNvPr>
          <p:cNvSpPr>
            <a:spLocks noGrp="1"/>
          </p:cNvSpPr>
          <p:nvPr>
            <p:ph idx="1"/>
          </p:nvPr>
        </p:nvSpPr>
        <p:spPr>
          <a:xfrm>
            <a:off x="484630" y="2798014"/>
            <a:ext cx="11222737" cy="3263612"/>
          </a:xfrm>
        </p:spPr>
        <p:txBody>
          <a:bodyPr>
            <a:normAutofit lnSpcReduction="10000"/>
          </a:bodyPr>
          <a:lstStyle/>
          <a:p>
            <a:r>
              <a:rPr lang="en-US" dirty="0"/>
              <a:t>No member of the General Assembly may offer a pledge (and no candidate may seek a pledge) until the qualifications of all candidates for that office have been determined by the JMSC and the JMSC </a:t>
            </a:r>
            <a:r>
              <a:rPr lang="en-US" b="1" dirty="0"/>
              <a:t>has formally released its Report on Judicial Qualifications</a:t>
            </a:r>
            <a:r>
              <a:rPr lang="en-US" dirty="0"/>
              <a:t>.  </a:t>
            </a:r>
          </a:p>
          <a:p>
            <a:endParaRPr lang="en-US" dirty="0"/>
          </a:p>
          <a:p>
            <a:r>
              <a:rPr lang="en-US" b="1" dirty="0"/>
              <a:t>Previously:</a:t>
            </a:r>
            <a:r>
              <a:rPr lang="en-US" dirty="0"/>
              <a:t> the formal release of the report occurred no earlier than </a:t>
            </a:r>
            <a:r>
              <a:rPr lang="en-US" b="1" dirty="0"/>
              <a:t>48 hours </a:t>
            </a:r>
            <a:r>
              <a:rPr lang="en-US" dirty="0"/>
              <a:t>after a draft report was issued. </a:t>
            </a:r>
          </a:p>
          <a:p>
            <a:r>
              <a:rPr lang="en-US" b="1" dirty="0"/>
              <a:t>Now:</a:t>
            </a:r>
            <a:r>
              <a:rPr lang="en-US" dirty="0"/>
              <a:t> a formal release of the report occurs no earlier than </a:t>
            </a:r>
            <a:r>
              <a:rPr lang="en-US" b="1" dirty="0"/>
              <a:t>12 days </a:t>
            </a:r>
            <a:r>
              <a:rPr lang="en-US" dirty="0"/>
              <a:t>after the draft report is issued.</a:t>
            </a:r>
          </a:p>
        </p:txBody>
      </p:sp>
    </p:spTree>
    <p:extLst>
      <p:ext uri="{BB962C8B-B14F-4D97-AF65-F5344CB8AC3E}">
        <p14:creationId xmlns:p14="http://schemas.microsoft.com/office/powerpoint/2010/main" val="351397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91F0D-2FAA-69A1-3B05-212C6AB35C34}"/>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Pledging and Vote Counting</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EADE60-6CBB-24BE-AAF1-30BED457B3BE}"/>
              </a:ext>
            </a:extLst>
          </p:cNvPr>
          <p:cNvSpPr>
            <a:spLocks noGrp="1"/>
          </p:cNvSpPr>
          <p:nvPr>
            <p:ph idx="1"/>
          </p:nvPr>
        </p:nvSpPr>
        <p:spPr>
          <a:xfrm>
            <a:off x="484630" y="2612255"/>
            <a:ext cx="11222737" cy="3597367"/>
          </a:xfrm>
        </p:spPr>
        <p:txBody>
          <a:bodyPr>
            <a:normAutofit/>
          </a:bodyPr>
          <a:lstStyle/>
          <a:p>
            <a:pPr>
              <a:lnSpc>
                <a:spcPct val="150000"/>
              </a:lnSpc>
            </a:pPr>
            <a:r>
              <a:rPr lang="en-US" sz="2800" dirty="0"/>
              <a:t>Before the formal release of the report, </a:t>
            </a:r>
            <a:r>
              <a:rPr lang="en-US" sz="2800" b="1" dirty="0"/>
              <a:t>no person may</a:t>
            </a:r>
            <a:r>
              <a:rPr lang="en-US" sz="2800" dirty="0"/>
              <a:t>:</a:t>
            </a:r>
          </a:p>
          <a:p>
            <a:pPr lvl="1">
              <a:lnSpc>
                <a:spcPct val="150000"/>
              </a:lnSpc>
            </a:pPr>
            <a:r>
              <a:rPr lang="en-US" sz="2400" dirty="0"/>
              <a:t>Seek, directly or indirectly, the pledge of a General Assembly member’s vote.</a:t>
            </a:r>
          </a:p>
          <a:p>
            <a:pPr lvl="1">
              <a:lnSpc>
                <a:spcPct val="150000"/>
              </a:lnSpc>
            </a:pPr>
            <a:r>
              <a:rPr lang="en-US" sz="2400" dirty="0"/>
              <a:t>Contact a member of the General Assembly regarding screening for the judicial office.</a:t>
            </a:r>
          </a:p>
          <a:p>
            <a:pPr lvl="1">
              <a:lnSpc>
                <a:spcPct val="150000"/>
              </a:lnSpc>
            </a:pPr>
            <a:r>
              <a:rPr lang="en-US" sz="2400" dirty="0"/>
              <a:t>Request that a member of the General Assembly act on behalf of a candidate “in furtherance of the candidate’s candidacy,” including </a:t>
            </a:r>
            <a:r>
              <a:rPr lang="en-US" sz="2400" b="1" dirty="0"/>
              <a:t>vote counting</a:t>
            </a:r>
            <a:r>
              <a:rPr lang="en-US" sz="2400" dirty="0"/>
              <a:t>.</a:t>
            </a:r>
            <a:endParaRPr lang="en-US" sz="2400" b="1" dirty="0"/>
          </a:p>
        </p:txBody>
      </p:sp>
    </p:spTree>
    <p:extLst>
      <p:ext uri="{BB962C8B-B14F-4D97-AF65-F5344CB8AC3E}">
        <p14:creationId xmlns:p14="http://schemas.microsoft.com/office/powerpoint/2010/main" val="3482901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48" name="Rectangle 1036">
            <a:extLst>
              <a:ext uri="{FF2B5EF4-FFF2-40B4-BE49-F238E27FC236}">
                <a16:creationId xmlns:a16="http://schemas.microsoft.com/office/drawing/2014/main" id="{3095096E-C9EB-4C55-8BBC-C921DA8A5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1038">
            <a:extLst>
              <a:ext uri="{FF2B5EF4-FFF2-40B4-BE49-F238E27FC236}">
                <a16:creationId xmlns:a16="http://schemas.microsoft.com/office/drawing/2014/main" id="{5E452E66-EBC2-4EB1-9374-6678C4D04E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40" name="Picture 1039">
              <a:extLst>
                <a:ext uri="{FF2B5EF4-FFF2-40B4-BE49-F238E27FC236}">
                  <a16:creationId xmlns:a16="http://schemas.microsoft.com/office/drawing/2014/main" id="{14CF760D-A2F9-45CA-BA5F-83C2B1550AD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41" name="Rectangle 1040">
              <a:extLst>
                <a:ext uri="{FF2B5EF4-FFF2-40B4-BE49-F238E27FC236}">
                  <a16:creationId xmlns:a16="http://schemas.microsoft.com/office/drawing/2014/main" id="{946E9726-0B3E-481D-ABEB-2276F6A23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42" name="Picture 1041">
              <a:extLst>
                <a:ext uri="{FF2B5EF4-FFF2-40B4-BE49-F238E27FC236}">
                  <a16:creationId xmlns:a16="http://schemas.microsoft.com/office/drawing/2014/main" id="{05CF53DA-B7C2-4E26-9569-0C0B93C729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43" name="Picture 1042">
              <a:extLst>
                <a:ext uri="{FF2B5EF4-FFF2-40B4-BE49-F238E27FC236}">
                  <a16:creationId xmlns:a16="http://schemas.microsoft.com/office/drawing/2014/main" id="{C08FEE20-A478-417E-B96D-D1A7E981F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170564" y="982132"/>
            <a:ext cx="4561069" cy="1416721"/>
          </a:xfrm>
        </p:spPr>
        <p:txBody>
          <a:bodyPr>
            <a:normAutofit/>
          </a:bodyPr>
          <a:lstStyle/>
          <a:p>
            <a:r>
              <a:rPr lang="en-US" sz="4000" dirty="0"/>
              <a:t>Legislative Election</a:t>
            </a:r>
          </a:p>
        </p:txBody>
      </p:sp>
      <p:cxnSp>
        <p:nvCxnSpPr>
          <p:cNvPr id="1051" name="Straight Connector 1044">
            <a:extLst>
              <a:ext uri="{FF2B5EF4-FFF2-40B4-BE49-F238E27FC236}">
                <a16:creationId xmlns:a16="http://schemas.microsoft.com/office/drawing/2014/main" id="{E2825180-B6B5-413D-ACBA-8E3DCCD03F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1053" name="Content Placeholder 1033">
            <a:extLst>
              <a:ext uri="{FF2B5EF4-FFF2-40B4-BE49-F238E27FC236}">
                <a16:creationId xmlns:a16="http://schemas.microsoft.com/office/drawing/2014/main" id="{3C766C7A-4BE0-9D5C-467A-621B61F4A53E}"/>
              </a:ext>
            </a:extLst>
          </p:cNvPr>
          <p:cNvSpPr>
            <a:spLocks noGrp="1"/>
          </p:cNvSpPr>
          <p:nvPr>
            <p:ph idx="1"/>
          </p:nvPr>
        </p:nvSpPr>
        <p:spPr>
          <a:xfrm>
            <a:off x="1034537" y="2501611"/>
            <a:ext cx="4840754" cy="3609952"/>
          </a:xfrm>
        </p:spPr>
        <p:txBody>
          <a:bodyPr>
            <a:noAutofit/>
          </a:bodyPr>
          <a:lstStyle/>
          <a:p>
            <a:r>
              <a:rPr lang="en-US" sz="2000" dirty="0"/>
              <a:t>New in this legislation, the election will be held at least 22 days after the issuance of the report.</a:t>
            </a:r>
          </a:p>
          <a:p>
            <a:r>
              <a:rPr lang="en-US" sz="2000" dirty="0"/>
              <a:t>Joint Election of both bodies is held in the House of Representatives.  </a:t>
            </a:r>
          </a:p>
          <a:p>
            <a:r>
              <a:rPr lang="en-US" sz="2000" dirty="0"/>
              <a:t>Generally, the House votes electronically, and the Senate requires a voice vote of each member.</a:t>
            </a:r>
          </a:p>
          <a:p>
            <a:r>
              <a:rPr lang="en-US" sz="2000" dirty="0"/>
              <a:t>Necessary vote to win: majority of those present and voting.</a:t>
            </a:r>
          </a:p>
        </p:txBody>
      </p:sp>
      <p:pic>
        <p:nvPicPr>
          <p:cNvPr id="1030" name="Picture 6" descr="Image result for south carolina general assembly"/>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3447" y="1344905"/>
            <a:ext cx="2584054" cy="1447070"/>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1046">
            <a:extLst>
              <a:ext uri="{FF2B5EF4-FFF2-40B4-BE49-F238E27FC236}">
                <a16:creationId xmlns:a16="http://schemas.microsoft.com/office/drawing/2014/main" id="{AAC0C532-00FD-4EE5-9001-97375502D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82CEA73A-8A4A-4099-81EE-FB4D99DDE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267" y="3453833"/>
            <a:ext cx="2582183"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F464C1-AD79-E9EF-F9FB-4E83C4B0FCE8}"/>
              </a:ext>
            </a:extLst>
          </p:cNvPr>
          <p:cNvPicPr>
            <a:picLocks noChangeAspect="1"/>
          </p:cNvPicPr>
          <p:nvPr/>
        </p:nvPicPr>
        <p:blipFill>
          <a:blip r:embed="rId6"/>
          <a:stretch>
            <a:fillRect/>
          </a:stretch>
        </p:blipFill>
        <p:spPr>
          <a:xfrm>
            <a:off x="8855486" y="3920105"/>
            <a:ext cx="2510350" cy="1552792"/>
          </a:xfrm>
          <a:prstGeom prst="rect">
            <a:avLst/>
          </a:prstGeom>
        </p:spPr>
      </p:pic>
    </p:spTree>
    <p:extLst>
      <p:ext uri="{BB962C8B-B14F-4D97-AF65-F5344CB8AC3E}">
        <p14:creationId xmlns:p14="http://schemas.microsoft.com/office/powerpoint/2010/main" val="304134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3"/>
          <p:cNvPicPr>
            <a:picLocks noChangeAspect="1"/>
          </p:cNvPicPr>
          <p:nvPr/>
        </p:nvPicPr>
        <p:blipFill rotWithShape="1">
          <a:blip r:embed="rId5">
            <a:alphaModFix amt="50000"/>
          </a:blip>
          <a:srcRect t="22453" r="1" b="22677"/>
          <a:stretch/>
        </p:blipFill>
        <p:spPr>
          <a:xfrm>
            <a:off x="486138" y="488137"/>
            <a:ext cx="11227442" cy="5883295"/>
          </a:xfrm>
          <a:prstGeom prst="rect">
            <a:avLst/>
          </a:prstGeom>
        </p:spPr>
      </p:pic>
      <p:cxnSp>
        <p:nvCxnSpPr>
          <p:cNvPr id="21" name="Straight Connector 20">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6"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7" name="Picture 26">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8"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9" name="Picture 28">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p:cNvSpPr>
            <a:spLocks noGrp="1"/>
          </p:cNvSpPr>
          <p:nvPr>
            <p:ph type="title" idx="4294967295"/>
          </p:nvPr>
        </p:nvSpPr>
        <p:spPr>
          <a:xfrm>
            <a:off x="2224403" y="1113698"/>
            <a:ext cx="8229600" cy="2345264"/>
          </a:xfrm>
        </p:spPr>
        <p:txBody>
          <a:bodyPr vert="horz" lIns="91440" tIns="45720" rIns="91440" bIns="45720" rtlCol="0" anchor="b">
            <a:normAutofit/>
          </a:bodyPr>
          <a:lstStyle/>
          <a:p>
            <a:r>
              <a:rPr lang="en-US" sz="7200">
                <a:solidFill>
                  <a:schemeClr val="bg1"/>
                </a:solidFill>
              </a:rPr>
              <a:t>Common issues</a:t>
            </a:r>
          </a:p>
        </p:txBody>
      </p:sp>
    </p:spTree>
    <p:extLst>
      <p:ext uri="{BB962C8B-B14F-4D97-AF65-F5344CB8AC3E}">
        <p14:creationId xmlns:p14="http://schemas.microsoft.com/office/powerpoint/2010/main" val="1427891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C458EB8A-C7C5-4211-9687-A5EE0C6DD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5D94D4E-6D90-4017-88B5-20FB90038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0" name="Picture 19">
              <a:extLst>
                <a:ext uri="{FF2B5EF4-FFF2-40B4-BE49-F238E27FC236}">
                  <a16:creationId xmlns:a16="http://schemas.microsoft.com/office/drawing/2014/main" id="{55383EC4-D6DD-4C5A-913E-9FBB97309C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C9779F7A-4308-4A06-9EE1-97A00303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A0F2FC2F-2244-4240-94B0-9D51B33BA5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03307054-69F1-41D9-993D-AE5A21F869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kern="1200" cap="none" dirty="0">
                <a:ln w="3175" cmpd="sng">
                  <a:noFill/>
                </a:ln>
                <a:solidFill>
                  <a:schemeClr val="tx1">
                    <a:lumMod val="85000"/>
                    <a:lumOff val="15000"/>
                  </a:schemeClr>
                </a:solidFill>
                <a:effectLst/>
                <a:latin typeface="+mj-lt"/>
                <a:ea typeface="+mj-ea"/>
                <a:cs typeface="+mj-cs"/>
              </a:rPr>
              <a:t>Character</a:t>
            </a:r>
          </a:p>
        </p:txBody>
      </p:sp>
      <p:sp>
        <p:nvSpPr>
          <p:cNvPr id="25" name="Rectangle 24">
            <a:extLst>
              <a:ext uri="{FF2B5EF4-FFF2-40B4-BE49-F238E27FC236}">
                <a16:creationId xmlns:a16="http://schemas.microsoft.com/office/drawing/2014/main" id="{B6E7B777-18B2-4C35-B506-702DC68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7"/>
          <a:srcRect r="-4" b="34058"/>
          <a:stretch/>
        </p:blipFill>
        <p:spPr>
          <a:xfrm>
            <a:off x="1776502" y="1257341"/>
            <a:ext cx="4243375" cy="2798064"/>
          </a:xfrm>
          <a:prstGeom prst="rect">
            <a:avLst/>
          </a:prstGeom>
        </p:spPr>
      </p:pic>
      <p:pic>
        <p:nvPicPr>
          <p:cNvPr id="4" name="Picture 3"/>
          <p:cNvPicPr>
            <a:picLocks noChangeAspect="1"/>
          </p:cNvPicPr>
          <p:nvPr/>
        </p:nvPicPr>
        <p:blipFill rotWithShape="1">
          <a:blip r:embed="rId8"/>
          <a:srcRect l="2545" r="-2" b="-2"/>
          <a:stretch/>
        </p:blipFill>
        <p:spPr>
          <a:xfrm>
            <a:off x="6180744" y="1257341"/>
            <a:ext cx="4227694" cy="2798064"/>
          </a:xfrm>
          <a:prstGeom prst="rect">
            <a:avLst/>
          </a:prstGeom>
        </p:spPr>
      </p:pic>
      <p:cxnSp>
        <p:nvCxnSpPr>
          <p:cNvPr id="27" name="Straight Connector 26">
            <a:extLst>
              <a:ext uri="{FF2B5EF4-FFF2-40B4-BE49-F238E27FC236}">
                <a16:creationId xmlns:a16="http://schemas.microsoft.com/office/drawing/2014/main" id="{ADF7A100-AC98-48E5-8ADC-222C893FB2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98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C458EB8A-C7C5-4211-9687-A5EE0C6DD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5D94D4E-6D90-4017-88B5-20FB90038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0" name="Picture 19">
              <a:extLst>
                <a:ext uri="{FF2B5EF4-FFF2-40B4-BE49-F238E27FC236}">
                  <a16:creationId xmlns:a16="http://schemas.microsoft.com/office/drawing/2014/main" id="{55383EC4-D6DD-4C5A-913E-9FBB97309C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C9779F7A-4308-4A06-9EE1-97A00303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A0F2FC2F-2244-4240-94B0-9D51B33BA5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03307054-69F1-41D9-993D-AE5A21F869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kern="1200" cap="none" dirty="0">
                <a:ln w="3175" cmpd="sng">
                  <a:noFill/>
                </a:ln>
                <a:solidFill>
                  <a:schemeClr val="tx1">
                    <a:lumMod val="85000"/>
                    <a:lumOff val="15000"/>
                  </a:schemeClr>
                </a:solidFill>
                <a:effectLst/>
                <a:latin typeface="+mj-lt"/>
                <a:ea typeface="+mj-ea"/>
                <a:cs typeface="+mj-cs"/>
              </a:rPr>
              <a:t>Experience</a:t>
            </a:r>
          </a:p>
        </p:txBody>
      </p:sp>
      <p:sp>
        <p:nvSpPr>
          <p:cNvPr id="25" name="Rectangle 24">
            <a:extLst>
              <a:ext uri="{FF2B5EF4-FFF2-40B4-BE49-F238E27FC236}">
                <a16:creationId xmlns:a16="http://schemas.microsoft.com/office/drawing/2014/main" id="{B6E7B777-18B2-4C35-B506-702DC68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7"/>
          <a:srcRect r="225" b="-2"/>
          <a:stretch/>
        </p:blipFill>
        <p:spPr>
          <a:xfrm>
            <a:off x="1776502" y="1257341"/>
            <a:ext cx="4243375" cy="2798064"/>
          </a:xfrm>
          <a:prstGeom prst="rect">
            <a:avLst/>
          </a:prstGeom>
        </p:spPr>
      </p:pic>
      <p:pic>
        <p:nvPicPr>
          <p:cNvPr id="4" name="Picture 3"/>
          <p:cNvPicPr>
            <a:picLocks noChangeAspect="1"/>
          </p:cNvPicPr>
          <p:nvPr/>
        </p:nvPicPr>
        <p:blipFill rotWithShape="1">
          <a:blip r:embed="rId8"/>
          <a:srcRect t="22365" r="-2" b="-2"/>
          <a:stretch/>
        </p:blipFill>
        <p:spPr>
          <a:xfrm>
            <a:off x="6180744" y="1257341"/>
            <a:ext cx="4227694" cy="2798064"/>
          </a:xfrm>
          <a:prstGeom prst="rect">
            <a:avLst/>
          </a:prstGeom>
        </p:spPr>
      </p:pic>
      <p:cxnSp>
        <p:nvCxnSpPr>
          <p:cNvPr id="27" name="Straight Connector 26">
            <a:extLst>
              <a:ext uri="{FF2B5EF4-FFF2-40B4-BE49-F238E27FC236}">
                <a16:creationId xmlns:a16="http://schemas.microsoft.com/office/drawing/2014/main" id="{ADF7A100-AC98-48E5-8ADC-222C893FB2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649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3" name="Picture 32">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5" name="Picture 34">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6" name="Picture 35">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8" name="Straight Connector 37">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34F60DB7-760F-4A52-859C-805A5BB51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1" name="Picture 40">
              <a:extLst>
                <a:ext uri="{FF2B5EF4-FFF2-40B4-BE49-F238E27FC236}">
                  <a16:creationId xmlns:a16="http://schemas.microsoft.com/office/drawing/2014/main" id="{13423FFE-D989-4F8B-82C2-5E689EE44B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2" name="Rectangle 41">
              <a:extLst>
                <a:ext uri="{FF2B5EF4-FFF2-40B4-BE49-F238E27FC236}">
                  <a16:creationId xmlns:a16="http://schemas.microsoft.com/office/drawing/2014/main" id="{29D8656F-8A82-4A0E-BE39-F0FE7FFE0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3" name="Picture 42">
              <a:extLst>
                <a:ext uri="{FF2B5EF4-FFF2-40B4-BE49-F238E27FC236}">
                  <a16:creationId xmlns:a16="http://schemas.microsoft.com/office/drawing/2014/main" id="{25BFD0B0-1906-4F1B-8E1B-D14A64B430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4" name="Picture 43">
              <a:extLst>
                <a:ext uri="{FF2B5EF4-FFF2-40B4-BE49-F238E27FC236}">
                  <a16:creationId xmlns:a16="http://schemas.microsoft.com/office/drawing/2014/main" id="{E0375BB1-19D5-488E-9361-9A1D06991DE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102619" y="3992371"/>
            <a:ext cx="9989677" cy="1186515"/>
          </a:xfrm>
        </p:spPr>
        <p:txBody>
          <a:bodyPr vert="horz" lIns="91440" tIns="45720" rIns="91440" bIns="45720" rtlCol="0" anchor="b">
            <a:normAutofit/>
          </a:bodyPr>
          <a:lstStyle/>
          <a:p>
            <a:r>
              <a:rPr lang="en-US" sz="5400" kern="1200" cap="none" dirty="0">
                <a:ln w="3175" cmpd="sng">
                  <a:noFill/>
                </a:ln>
                <a:solidFill>
                  <a:schemeClr val="tx1">
                    <a:lumMod val="85000"/>
                    <a:lumOff val="15000"/>
                  </a:schemeClr>
                </a:solidFill>
                <a:effectLst/>
                <a:latin typeface="+mj-lt"/>
                <a:ea typeface="+mj-ea"/>
                <a:cs typeface="+mj-cs"/>
              </a:rPr>
              <a:t>Judicial Temperament</a:t>
            </a:r>
          </a:p>
        </p:txBody>
      </p:sp>
      <p:sp>
        <p:nvSpPr>
          <p:cNvPr id="46" name="Rectangle 45">
            <a:extLst>
              <a:ext uri="{FF2B5EF4-FFF2-40B4-BE49-F238E27FC236}">
                <a16:creationId xmlns:a16="http://schemas.microsoft.com/office/drawing/2014/main" id="{532D7630-19B7-493F-95DC-788B9D334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2202" y="1092199"/>
            <a:ext cx="7240536" cy="2581147"/>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7"/>
          <a:srcRect r="1" b="21302"/>
          <a:stretch/>
        </p:blipFill>
        <p:spPr>
          <a:xfrm>
            <a:off x="2636038" y="1258061"/>
            <a:ext cx="4039940" cy="2249424"/>
          </a:xfrm>
          <a:prstGeom prst="rect">
            <a:avLst/>
          </a:prstGeom>
        </p:spPr>
      </p:pic>
      <p:pic>
        <p:nvPicPr>
          <p:cNvPr id="3" name="Picture 2"/>
          <p:cNvPicPr>
            <a:picLocks noChangeAspect="1"/>
          </p:cNvPicPr>
          <p:nvPr/>
        </p:nvPicPr>
        <p:blipFill rotWithShape="1">
          <a:blip r:embed="rId8"/>
          <a:srcRect t="1521" r="5" b="18866"/>
          <a:stretch/>
        </p:blipFill>
        <p:spPr>
          <a:xfrm>
            <a:off x="6831947" y="1258060"/>
            <a:ext cx="2716954" cy="2249424"/>
          </a:xfrm>
          <a:prstGeom prst="rect">
            <a:avLst/>
          </a:prstGeom>
        </p:spPr>
      </p:pic>
      <p:cxnSp>
        <p:nvCxnSpPr>
          <p:cNvPr id="48" name="Straight Connector 47">
            <a:extLst>
              <a:ext uri="{FF2B5EF4-FFF2-40B4-BE49-F238E27FC236}">
                <a16:creationId xmlns:a16="http://schemas.microsoft.com/office/drawing/2014/main" id="{1F329206-E892-41A9-AE89-606B511890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81200" y="5262441"/>
            <a:ext cx="8229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62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9" name="Picture 2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 name="Picture 3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2" name="Picture 3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4" name="Straight Connector 3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6" name="Rectangle 35">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2" name="Group 41">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3"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5"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p:cNvSpPr>
            <a:spLocks noGrp="1"/>
          </p:cNvSpPr>
          <p:nvPr>
            <p:ph type="title"/>
          </p:nvPr>
        </p:nvSpPr>
        <p:spPr>
          <a:xfrm>
            <a:off x="2711978" y="1703771"/>
            <a:ext cx="6815669" cy="3264195"/>
          </a:xfrm>
        </p:spPr>
        <p:txBody>
          <a:bodyPr vert="horz" lIns="91440" tIns="45720" rIns="91440" bIns="45720" rtlCol="0" anchor="b">
            <a:normAutofit fontScale="90000"/>
          </a:bodyPr>
          <a:lstStyle/>
          <a:p>
            <a:pPr>
              <a:lnSpc>
                <a:spcPct val="90000"/>
              </a:lnSpc>
            </a:pPr>
            <a:r>
              <a:rPr lang="en-US" sz="4000" dirty="0">
                <a:solidFill>
                  <a:schemeClr val="bg1"/>
                </a:solidFill>
              </a:rPr>
              <a:t>What is the Judicial Merit Selection Commission?</a:t>
            </a:r>
            <a:br>
              <a:rPr lang="en-US" sz="4000" dirty="0">
                <a:solidFill>
                  <a:schemeClr val="bg1"/>
                </a:solidFill>
              </a:rPr>
            </a:br>
            <a:br>
              <a:rPr lang="en-US" sz="3600" dirty="0">
                <a:solidFill>
                  <a:schemeClr val="bg1"/>
                </a:solidFill>
              </a:rPr>
            </a:br>
            <a:br>
              <a:rPr lang="en-US" sz="3600" dirty="0">
                <a:solidFill>
                  <a:schemeClr val="bg1"/>
                </a:solidFill>
              </a:rPr>
            </a:br>
            <a:r>
              <a:rPr lang="en-US" sz="4000" dirty="0">
                <a:solidFill>
                  <a:schemeClr val="bg1"/>
                </a:solidFill>
              </a:rPr>
              <a:t> What role does it play in the election of judges in South Carolina?</a:t>
            </a:r>
          </a:p>
        </p:txBody>
      </p:sp>
      <p:cxnSp>
        <p:nvCxnSpPr>
          <p:cNvPr id="48" name="Straight Connector 47">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513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Where Can You Learn and See More About Judicial Elections in SC?</a:t>
            </a:r>
          </a:p>
        </p:txBody>
      </p:sp>
      <p:sp>
        <p:nvSpPr>
          <p:cNvPr id="3" name="Content Placeholder 2"/>
          <p:cNvSpPr>
            <a:spLocks noGrp="1"/>
          </p:cNvSpPr>
          <p:nvPr>
            <p:ph idx="1"/>
          </p:nvPr>
        </p:nvSpPr>
        <p:spPr>
          <a:xfrm>
            <a:off x="1295401" y="2992866"/>
            <a:ext cx="9601196" cy="2504166"/>
          </a:xfrm>
        </p:spPr>
        <p:txBody>
          <a:bodyPr>
            <a:normAutofit/>
          </a:bodyPr>
          <a:lstStyle/>
          <a:p>
            <a:r>
              <a:rPr lang="en-US" sz="2400" dirty="0"/>
              <a:t>Visit </a:t>
            </a:r>
            <a:r>
              <a:rPr lang="en-US" dirty="0"/>
              <a:t>the web</a:t>
            </a:r>
            <a:r>
              <a:rPr lang="en-US" sz="2400" dirty="0"/>
              <a:t>site for the South Carolina Legislature at </a:t>
            </a:r>
            <a:r>
              <a:rPr lang="en-US" sz="2400" dirty="0">
                <a:hlinkClick r:id="rId2"/>
              </a:rPr>
              <a:t>www.scstatehouse.gov</a:t>
            </a:r>
            <a:r>
              <a:rPr lang="en-US" sz="2400" dirty="0"/>
              <a:t>.</a:t>
            </a:r>
          </a:p>
          <a:p>
            <a:r>
              <a:rPr lang="en-US" sz="2400" dirty="0"/>
              <a:t>Click on the Citizens’ Interest tab at the top of the page.</a:t>
            </a:r>
          </a:p>
          <a:p>
            <a:r>
              <a:rPr lang="en-US" sz="2400" dirty="0"/>
              <a:t>Click on the link for the Judicial Merit Selection Commission.</a:t>
            </a:r>
          </a:p>
          <a:p>
            <a:r>
              <a:rPr lang="en-US" sz="2400" dirty="0"/>
              <a:t>There, you will find links to all of the judicial elections, the public documents, and all of the laws that govern the election of judges in SC.</a:t>
            </a:r>
          </a:p>
        </p:txBody>
      </p:sp>
    </p:spTree>
    <p:extLst>
      <p:ext uri="{BB962C8B-B14F-4D97-AF65-F5344CB8AC3E}">
        <p14:creationId xmlns:p14="http://schemas.microsoft.com/office/powerpoint/2010/main" val="1812652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FA3C-848D-D72B-DB4F-551081A76930}"/>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lang="en-US" b="1" dirty="0"/>
              <a:t>Any Questions?</a:t>
            </a:r>
            <a:br>
              <a:rPr lang="en-US" dirty="0"/>
            </a:br>
            <a:r>
              <a:rPr kumimoji="0" lang="en-US" sz="3100" b="1" i="0" u="none" strike="noStrike" kern="1200" cap="none" spc="0" normalizeH="0" baseline="0" noProof="0" dirty="0">
                <a:ln>
                  <a:noFill/>
                </a:ln>
                <a:solidFill>
                  <a:schemeClr val="tx1"/>
                </a:solidFill>
                <a:effectLst/>
                <a:uLnTx/>
                <a:uFillTx/>
                <a:latin typeface="Garamond" panose="02020404030301010803"/>
                <a:ea typeface="+mn-ea"/>
                <a:cs typeface="+mn-cs"/>
              </a:rPr>
              <a:t>Please feel free to contact us!</a:t>
            </a:r>
            <a:br>
              <a:rPr kumimoji="0" lang="en-US" sz="24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br>
            <a:endParaRPr lang="en-US" dirty="0"/>
          </a:p>
        </p:txBody>
      </p:sp>
      <p:sp>
        <p:nvSpPr>
          <p:cNvPr id="4" name="Text Placeholder 3">
            <a:extLst>
              <a:ext uri="{FF2B5EF4-FFF2-40B4-BE49-F238E27FC236}">
                <a16:creationId xmlns:a16="http://schemas.microsoft.com/office/drawing/2014/main" id="{3C4C4E34-A41B-49D8-F8E1-E5730EFB4886}"/>
              </a:ext>
            </a:extLst>
          </p:cNvPr>
          <p:cNvSpPr>
            <a:spLocks noGrp="1"/>
          </p:cNvSpPr>
          <p:nvPr>
            <p:ph type="body" idx="1"/>
          </p:nvPr>
        </p:nvSpPr>
        <p:spPr/>
        <p:txBody>
          <a:bodyPr/>
          <a:lstStyle/>
          <a:p>
            <a:pPr algn="ctr"/>
            <a:r>
              <a:rPr lang="en-US" dirty="0"/>
              <a:t>Chief Counsel</a:t>
            </a:r>
          </a:p>
        </p:txBody>
      </p:sp>
      <p:sp>
        <p:nvSpPr>
          <p:cNvPr id="3" name="Content Placeholder 2">
            <a:extLst>
              <a:ext uri="{FF2B5EF4-FFF2-40B4-BE49-F238E27FC236}">
                <a16:creationId xmlns:a16="http://schemas.microsoft.com/office/drawing/2014/main" id="{75404328-17BC-33D6-8EB3-96F322908299}"/>
              </a:ext>
            </a:extLst>
          </p:cNvPr>
          <p:cNvSpPr>
            <a:spLocks noGrp="1"/>
          </p:cNvSpPr>
          <p:nvPr>
            <p:ph sz="half" idx="2"/>
          </p:nvPr>
        </p:nvSpPr>
        <p:spPr/>
        <p:txBody>
          <a:bodyPr>
            <a:normAutofit/>
          </a:bodyPr>
          <a:lstStyle/>
          <a:p>
            <a:pPr marL="0" indent="0" algn="ctr">
              <a:buNone/>
            </a:pPr>
            <a:r>
              <a:rPr lang="en-US" sz="3200" b="1" dirty="0"/>
              <a:t>Erin B. Crawford</a:t>
            </a:r>
          </a:p>
          <a:p>
            <a:pPr marL="0" indent="0" algn="ctr">
              <a:buNone/>
            </a:pPr>
            <a:r>
              <a:rPr lang="en-US" sz="2800" b="1" dirty="0">
                <a:hlinkClick r:id="rId3"/>
              </a:rPr>
              <a:t>erincrawford@scsenate.gov</a:t>
            </a:r>
            <a:endParaRPr lang="en-US" sz="2800" b="1" dirty="0"/>
          </a:p>
          <a:p>
            <a:pPr marL="0" indent="0" algn="ctr">
              <a:buNone/>
            </a:pPr>
            <a:r>
              <a:rPr lang="en-US" sz="3200" b="1" dirty="0"/>
              <a:t>(803) 212-6689</a:t>
            </a:r>
          </a:p>
        </p:txBody>
      </p:sp>
      <p:sp>
        <p:nvSpPr>
          <p:cNvPr id="5" name="Text Placeholder 4">
            <a:extLst>
              <a:ext uri="{FF2B5EF4-FFF2-40B4-BE49-F238E27FC236}">
                <a16:creationId xmlns:a16="http://schemas.microsoft.com/office/drawing/2014/main" id="{C5D653B3-37B1-5E85-E165-882809DFDDA5}"/>
              </a:ext>
            </a:extLst>
          </p:cNvPr>
          <p:cNvSpPr>
            <a:spLocks noGrp="1"/>
          </p:cNvSpPr>
          <p:nvPr>
            <p:ph type="body" sz="quarter" idx="3"/>
          </p:nvPr>
        </p:nvSpPr>
        <p:spPr/>
        <p:txBody>
          <a:bodyPr/>
          <a:lstStyle/>
          <a:p>
            <a:pPr algn="ctr"/>
            <a:r>
              <a:rPr lang="en-US" dirty="0"/>
              <a:t>Counsel</a:t>
            </a:r>
          </a:p>
        </p:txBody>
      </p:sp>
      <p:sp>
        <p:nvSpPr>
          <p:cNvPr id="6" name="Content Placeholder 5">
            <a:extLst>
              <a:ext uri="{FF2B5EF4-FFF2-40B4-BE49-F238E27FC236}">
                <a16:creationId xmlns:a16="http://schemas.microsoft.com/office/drawing/2014/main" id="{448AD269-A1B0-9F39-14D9-14E3BFBDA4E2}"/>
              </a:ext>
            </a:extLst>
          </p:cNvPr>
          <p:cNvSpPr>
            <a:spLocks noGrp="1"/>
          </p:cNvSpPr>
          <p:nvPr>
            <p:ph sz="quarter" idx="4"/>
          </p:nvPr>
        </p:nvSpPr>
        <p:spPr/>
        <p:txBody>
          <a:bodyPr>
            <a:normAutofit/>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32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Kate Crater</a:t>
            </a:r>
          </a:p>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hlinkClick r:id="rId4"/>
              </a:rPr>
              <a:t>katecrater@schouse.gov</a:t>
            </a:r>
            <a:endParaRPr kumimoji="0" lang="en-US" sz="2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32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(803) 734-3120</a:t>
            </a:r>
          </a:p>
          <a:p>
            <a:endParaRPr lang="en-US" dirty="0"/>
          </a:p>
        </p:txBody>
      </p:sp>
    </p:spTree>
    <p:extLst>
      <p:ext uri="{BB962C8B-B14F-4D97-AF65-F5344CB8AC3E}">
        <p14:creationId xmlns:p14="http://schemas.microsoft.com/office/powerpoint/2010/main" val="241914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7954-91A8-E438-D984-C7384F23DCE8}"/>
              </a:ext>
            </a:extLst>
          </p:cNvPr>
          <p:cNvSpPr>
            <a:spLocks noGrp="1"/>
          </p:cNvSpPr>
          <p:nvPr>
            <p:ph type="title"/>
          </p:nvPr>
        </p:nvSpPr>
        <p:spPr/>
        <p:txBody>
          <a:bodyPr>
            <a:normAutofit/>
          </a:bodyPr>
          <a:lstStyle/>
          <a:p>
            <a:r>
              <a:rPr lang="en-US" dirty="0"/>
              <a:t>S. 1046, Act No. 219, 2024</a:t>
            </a:r>
            <a:br>
              <a:rPr lang="en-US" dirty="0"/>
            </a:br>
            <a:r>
              <a:rPr lang="en-US" sz="2800" dirty="0"/>
              <a:t>Out with the old, in with the new</a:t>
            </a:r>
            <a:endParaRPr lang="en-US" dirty="0"/>
          </a:p>
        </p:txBody>
      </p:sp>
      <p:sp>
        <p:nvSpPr>
          <p:cNvPr id="7" name="Content Placeholder 6">
            <a:extLst>
              <a:ext uri="{FF2B5EF4-FFF2-40B4-BE49-F238E27FC236}">
                <a16:creationId xmlns:a16="http://schemas.microsoft.com/office/drawing/2014/main" id="{0B816AFB-2DC3-EE8E-2AF3-CFF94961E369}"/>
              </a:ext>
            </a:extLst>
          </p:cNvPr>
          <p:cNvSpPr>
            <a:spLocks noGrp="1"/>
          </p:cNvSpPr>
          <p:nvPr>
            <p:ph idx="1"/>
          </p:nvPr>
        </p:nvSpPr>
        <p:spPr/>
        <p:txBody>
          <a:bodyPr>
            <a:normAutofit fontScale="92500" lnSpcReduction="20000"/>
          </a:bodyPr>
          <a:lstStyle/>
          <a:p>
            <a:r>
              <a:rPr lang="en-US" sz="2200" dirty="0"/>
              <a:t>Signed by the Governor on July 2, 2024, with an effective date of </a:t>
            </a:r>
            <a:r>
              <a:rPr lang="en-US" sz="2200" b="1" dirty="0"/>
              <a:t>July 1, 2025</a:t>
            </a:r>
          </a:p>
          <a:p>
            <a:r>
              <a:rPr lang="en-US" sz="2200" dirty="0"/>
              <a:t>Some changes:</a:t>
            </a:r>
          </a:p>
          <a:p>
            <a:pPr lvl="1"/>
            <a:r>
              <a:rPr lang="en-US" dirty="0"/>
              <a:t>changes the composition of the commission</a:t>
            </a:r>
          </a:p>
          <a:p>
            <a:pPr lvl="1"/>
            <a:r>
              <a:rPr lang="en-US" dirty="0"/>
              <a:t>increases the number of candidates nominated by the commission</a:t>
            </a:r>
          </a:p>
          <a:p>
            <a:pPr lvl="1"/>
            <a:r>
              <a:rPr lang="en-US" dirty="0"/>
              <a:t>alters the election timelines</a:t>
            </a:r>
          </a:p>
          <a:p>
            <a:pPr lvl="1"/>
            <a:r>
              <a:rPr lang="en-US" dirty="0"/>
              <a:t>adds to the candidate disclosure requirements</a:t>
            </a:r>
          </a:p>
          <a:p>
            <a:pPr lvl="1"/>
            <a:r>
              <a:rPr lang="en-US" dirty="0"/>
              <a:t>requires the livestreaming of hearings</a:t>
            </a:r>
          </a:p>
          <a:p>
            <a:pPr lvl="1"/>
            <a:r>
              <a:rPr lang="en-US" dirty="0"/>
              <a:t>changes withdrawal procedure</a:t>
            </a:r>
          </a:p>
          <a:p>
            <a:pPr lvl="1"/>
            <a:r>
              <a:rPr lang="en-US" dirty="0"/>
              <a:t>adds midterm evaluations of judges</a:t>
            </a:r>
          </a:p>
        </p:txBody>
      </p:sp>
    </p:spTree>
    <p:extLst>
      <p:ext uri="{BB962C8B-B14F-4D97-AF65-F5344CB8AC3E}">
        <p14:creationId xmlns:p14="http://schemas.microsoft.com/office/powerpoint/2010/main" val="109050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JMSC Composition: 12 members appointed </a:t>
            </a:r>
          </a:p>
        </p:txBody>
      </p:sp>
      <p:sp>
        <p:nvSpPr>
          <p:cNvPr id="3" name="Text Placeholder 2"/>
          <p:cNvSpPr>
            <a:spLocks noGrp="1"/>
          </p:cNvSpPr>
          <p:nvPr>
            <p:ph type="body" idx="1"/>
          </p:nvPr>
        </p:nvSpPr>
        <p:spPr>
          <a:xfrm>
            <a:off x="1442885" y="2579357"/>
            <a:ext cx="2143432" cy="576262"/>
          </a:xfrm>
        </p:spPr>
        <p:txBody>
          <a:bodyPr/>
          <a:lstStyle/>
          <a:p>
            <a:r>
              <a:rPr lang="en-US" dirty="0"/>
              <a:t>SC Senate: 4</a:t>
            </a:r>
          </a:p>
        </p:txBody>
      </p:sp>
      <p:sp>
        <p:nvSpPr>
          <p:cNvPr id="4" name="Content Placeholder 3"/>
          <p:cNvSpPr>
            <a:spLocks noGrp="1"/>
          </p:cNvSpPr>
          <p:nvPr>
            <p:ph sz="half" idx="2"/>
          </p:nvPr>
        </p:nvSpPr>
        <p:spPr>
          <a:xfrm>
            <a:off x="1131483" y="3321920"/>
            <a:ext cx="2995476" cy="2553948"/>
          </a:xfrm>
        </p:spPr>
        <p:txBody>
          <a:bodyPr>
            <a:normAutofit fontScale="55000" lnSpcReduction="20000"/>
          </a:bodyPr>
          <a:lstStyle/>
          <a:p>
            <a:r>
              <a:rPr lang="en-US" sz="3300" b="1" dirty="0"/>
              <a:t>President of the Senate must appoint 1 Senator, and 1 member of the South Carolina Bar in good standing with 10 years’ experience</a:t>
            </a:r>
          </a:p>
          <a:p>
            <a:r>
              <a:rPr lang="en-US" sz="3300" b="1" dirty="0"/>
              <a:t>Chairman of Judiciary must appoint 2 Senators</a:t>
            </a:r>
          </a:p>
          <a:p>
            <a:endParaRPr lang="en-US" dirty="0"/>
          </a:p>
          <a:p>
            <a:endParaRPr lang="en-US" dirty="0"/>
          </a:p>
        </p:txBody>
      </p:sp>
      <p:sp>
        <p:nvSpPr>
          <p:cNvPr id="5" name="Text Placeholder 4"/>
          <p:cNvSpPr>
            <a:spLocks noGrp="1"/>
          </p:cNvSpPr>
          <p:nvPr>
            <p:ph type="body" sz="quarter" idx="3"/>
          </p:nvPr>
        </p:nvSpPr>
        <p:spPr>
          <a:xfrm>
            <a:off x="4941988" y="2605878"/>
            <a:ext cx="2143432" cy="576262"/>
          </a:xfrm>
        </p:spPr>
        <p:txBody>
          <a:bodyPr/>
          <a:lstStyle/>
          <a:p>
            <a:r>
              <a:rPr lang="en-US" dirty="0"/>
              <a:t>SC House: 4</a:t>
            </a:r>
          </a:p>
        </p:txBody>
      </p:sp>
      <p:sp>
        <p:nvSpPr>
          <p:cNvPr id="6" name="Content Placeholder 5"/>
          <p:cNvSpPr>
            <a:spLocks noGrp="1"/>
          </p:cNvSpPr>
          <p:nvPr>
            <p:ph sz="quarter" idx="4"/>
          </p:nvPr>
        </p:nvSpPr>
        <p:spPr>
          <a:xfrm>
            <a:off x="4451604" y="3321920"/>
            <a:ext cx="3124199" cy="2492825"/>
          </a:xfrm>
        </p:spPr>
        <p:txBody>
          <a:bodyPr>
            <a:normAutofit fontScale="55000" lnSpcReduction="20000"/>
          </a:bodyPr>
          <a:lstStyle/>
          <a:p>
            <a:r>
              <a:rPr lang="en-US" sz="3300" b="1" dirty="0"/>
              <a:t>3 must be House of Representatives members</a:t>
            </a:r>
          </a:p>
          <a:p>
            <a:r>
              <a:rPr lang="en-US" sz="3300" b="1" dirty="0"/>
              <a:t>1 must be a member of the South Carolina Bar in good standing with 10 years’ experience</a:t>
            </a:r>
          </a:p>
          <a:p>
            <a:r>
              <a:rPr lang="en-US" sz="3300" b="1" dirty="0"/>
              <a:t>All appointments by the Speaker</a:t>
            </a:r>
          </a:p>
          <a:p>
            <a:pPr lvl="1"/>
            <a:endParaRPr lang="en-US" sz="2100" dirty="0"/>
          </a:p>
          <a:p>
            <a:endParaRPr lang="en-US" sz="1600" b="1" dirty="0"/>
          </a:p>
        </p:txBody>
      </p:sp>
      <p:sp>
        <p:nvSpPr>
          <p:cNvPr id="7" name="TextBox 6">
            <a:extLst>
              <a:ext uri="{FF2B5EF4-FFF2-40B4-BE49-F238E27FC236}">
                <a16:creationId xmlns:a16="http://schemas.microsoft.com/office/drawing/2014/main" id="{824DF00F-25C1-C0FB-5F51-FC11E909E859}"/>
              </a:ext>
            </a:extLst>
          </p:cNvPr>
          <p:cNvSpPr txBox="1"/>
          <p:nvPr/>
        </p:nvSpPr>
        <p:spPr>
          <a:xfrm>
            <a:off x="8106697" y="2632399"/>
            <a:ext cx="23302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72"/>
              </a:spcBef>
              <a:spcAft>
                <a:spcPts val="600"/>
              </a:spcAft>
              <a:buClr>
                <a:srgbClr val="83992A"/>
              </a:buClr>
              <a:buSzPct val="115000"/>
              <a:buFont typeface="Arial"/>
              <a:buNone/>
              <a:tabLst/>
              <a:defRPr/>
            </a:pPr>
            <a:r>
              <a:rPr kumimoji="0" lang="en-US" sz="2800" b="0" i="0" u="none" strike="noStrike" kern="1200" cap="none" spc="0" normalizeH="0" baseline="0" noProof="0" dirty="0">
                <a:ln>
                  <a:noFill/>
                </a:ln>
                <a:solidFill>
                  <a:srgbClr val="83992A"/>
                </a:solidFill>
                <a:effectLst/>
                <a:uLnTx/>
                <a:uFillTx/>
                <a:latin typeface="Garamond" panose="02020404030301010803"/>
                <a:ea typeface="+mn-ea"/>
                <a:cs typeface="+mn-cs"/>
              </a:rPr>
              <a:t>Governor: 4</a:t>
            </a:r>
          </a:p>
        </p:txBody>
      </p:sp>
      <p:sp>
        <p:nvSpPr>
          <p:cNvPr id="8" name="TextBox 7">
            <a:extLst>
              <a:ext uri="{FF2B5EF4-FFF2-40B4-BE49-F238E27FC236}">
                <a16:creationId xmlns:a16="http://schemas.microsoft.com/office/drawing/2014/main" id="{C85AF479-5805-52CE-368E-03EE116D4202}"/>
              </a:ext>
            </a:extLst>
          </p:cNvPr>
          <p:cNvSpPr txBox="1"/>
          <p:nvPr/>
        </p:nvSpPr>
        <p:spPr>
          <a:xfrm>
            <a:off x="7900448" y="3321920"/>
            <a:ext cx="2996150" cy="1209690"/>
          </a:xfrm>
          <a:prstGeom prst="rect">
            <a:avLst/>
          </a:prstGeom>
          <a:noFill/>
        </p:spPr>
        <p:txBody>
          <a:bodyPr wrap="square" rtlCol="0">
            <a:spAutoFit/>
          </a:bodyPr>
          <a:lstStyle/>
          <a:p>
            <a:pPr marL="285750" indent="-285750">
              <a:lnSpc>
                <a:spcPct val="80000"/>
              </a:lnSpc>
              <a:spcBef>
                <a:spcPct val="20000"/>
              </a:spcBef>
              <a:spcAft>
                <a:spcPts val="600"/>
              </a:spcAft>
              <a:buClr>
                <a:srgbClr val="83992A"/>
              </a:buClr>
              <a:buSzPct val="115000"/>
              <a:buFont typeface="Arial"/>
              <a:buChar char="•"/>
              <a:defRPr/>
            </a:pPr>
            <a:r>
              <a:rPr kumimoji="0" lang="en-US"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All must be members in good standing of the South Carolina Bar with at least 10 years’ experience</a:t>
            </a:r>
          </a:p>
        </p:txBody>
      </p:sp>
    </p:spTree>
    <p:extLst>
      <p:ext uri="{BB962C8B-B14F-4D97-AF65-F5344CB8AC3E}">
        <p14:creationId xmlns:p14="http://schemas.microsoft.com/office/powerpoint/2010/main" val="306934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JMSC screens all judges for the following:</a:t>
            </a:r>
          </a:p>
        </p:txBody>
      </p:sp>
      <p:sp>
        <p:nvSpPr>
          <p:cNvPr id="3" name="Content Placeholder 2"/>
          <p:cNvSpPr>
            <a:spLocks noGrp="1"/>
          </p:cNvSpPr>
          <p:nvPr>
            <p:ph idx="1"/>
          </p:nvPr>
        </p:nvSpPr>
        <p:spPr>
          <a:xfrm>
            <a:off x="1295401" y="2556932"/>
            <a:ext cx="4800599" cy="3318936"/>
          </a:xfrm>
        </p:spPr>
        <p:txBody>
          <a:bodyPr>
            <a:normAutofit/>
          </a:bodyPr>
          <a:lstStyle/>
          <a:p>
            <a:r>
              <a:rPr lang="en-US" sz="3200" dirty="0"/>
              <a:t>Supreme Court</a:t>
            </a:r>
          </a:p>
          <a:p>
            <a:r>
              <a:rPr lang="en-US" sz="3200" dirty="0"/>
              <a:t>Court of Appeals</a:t>
            </a:r>
          </a:p>
          <a:p>
            <a:r>
              <a:rPr lang="en-US" sz="3200" dirty="0"/>
              <a:t>Circuit Court</a:t>
            </a:r>
          </a:p>
        </p:txBody>
      </p:sp>
      <p:sp>
        <p:nvSpPr>
          <p:cNvPr id="4" name="Content Placeholder 2">
            <a:extLst>
              <a:ext uri="{FF2B5EF4-FFF2-40B4-BE49-F238E27FC236}">
                <a16:creationId xmlns:a16="http://schemas.microsoft.com/office/drawing/2014/main" id="{F67DBE58-96E8-9D02-A11A-D85FFE2BB380}"/>
              </a:ext>
            </a:extLst>
          </p:cNvPr>
          <p:cNvSpPr txBox="1">
            <a:spLocks/>
          </p:cNvSpPr>
          <p:nvPr/>
        </p:nvSpPr>
        <p:spPr>
          <a:xfrm>
            <a:off x="6095999" y="2565594"/>
            <a:ext cx="4800599"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200" dirty="0"/>
              <a:t>Family Court</a:t>
            </a:r>
          </a:p>
          <a:p>
            <a:r>
              <a:rPr lang="en-US" sz="3200" dirty="0"/>
              <a:t>Administrative Law Court</a:t>
            </a:r>
          </a:p>
          <a:p>
            <a:r>
              <a:rPr lang="en-US" sz="3200" dirty="0"/>
              <a:t>Master-In-Equity</a:t>
            </a:r>
          </a:p>
        </p:txBody>
      </p:sp>
    </p:spTree>
    <p:extLst>
      <p:ext uri="{BB962C8B-B14F-4D97-AF65-F5344CB8AC3E}">
        <p14:creationId xmlns:p14="http://schemas.microsoft.com/office/powerpoint/2010/main" val="308243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486" y="1959671"/>
            <a:ext cx="9640889" cy="4183954"/>
          </a:xfrm>
        </p:spPr>
        <p:txBody>
          <a:bodyPr/>
          <a:lstStyle/>
          <a:p>
            <a:pPr marL="571500" indent="-571500" algn="l">
              <a:buFont typeface="Arial" panose="020B0604020202020204" pitchFamily="34" charset="0"/>
              <a:buChar char="•"/>
            </a:pPr>
            <a:r>
              <a:rPr lang="en-US" sz="4000" dirty="0"/>
              <a:t>“Screening” involves conducting a thorough evaluation of each candidate’s qualifications, including a review of the candidate’s professional and personal life.</a:t>
            </a:r>
          </a:p>
        </p:txBody>
      </p:sp>
      <p:sp>
        <p:nvSpPr>
          <p:cNvPr id="3" name="TextBox 2"/>
          <p:cNvSpPr txBox="1"/>
          <p:nvPr/>
        </p:nvSpPr>
        <p:spPr>
          <a:xfrm>
            <a:off x="1202024" y="1128674"/>
            <a:ext cx="9404723" cy="830997"/>
          </a:xfrm>
          <a:prstGeom prst="rect">
            <a:avLst/>
          </a:prstGeom>
          <a:noFill/>
        </p:spPr>
        <p:txBody>
          <a:bodyPr wrap="square" rtlCol="0">
            <a:spAutoFit/>
          </a:bodyPr>
          <a:lstStyle/>
          <a:p>
            <a:pPr algn="ctr"/>
            <a:r>
              <a:rPr lang="en-US" sz="4800" dirty="0"/>
              <a:t>Screening</a:t>
            </a:r>
          </a:p>
        </p:txBody>
      </p:sp>
    </p:spTree>
    <p:extLst>
      <p:ext uri="{BB962C8B-B14F-4D97-AF65-F5344CB8AC3E}">
        <p14:creationId xmlns:p14="http://schemas.microsoft.com/office/powerpoint/2010/main" val="44360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815" y="2725615"/>
            <a:ext cx="8352692" cy="369332"/>
          </a:xfrm>
          <a:prstGeom prst="rect">
            <a:avLst/>
          </a:prstGeom>
        </p:spPr>
        <p:txBody>
          <a:bodyPr wrap="square">
            <a:spAutoFit/>
          </a:bodyPr>
          <a:lstStyle/>
          <a:p>
            <a:pPr algn="just">
              <a:defRPr/>
            </a:pPr>
            <a:r>
              <a:rPr lang="en-US" altLang="en-US" dirty="0">
                <a:cs typeface="Times New Roman" panose="02020603050405020304" pitchFamily="18" charset="0"/>
              </a:rPr>
              <a:t>	</a:t>
            </a:r>
            <a:endParaRPr lang="en-US" altLang="en-US" sz="2400" dirty="0"/>
          </a:p>
        </p:txBody>
      </p:sp>
      <p:sp>
        <p:nvSpPr>
          <p:cNvPr id="6" name="Title 5"/>
          <p:cNvSpPr>
            <a:spLocks noGrp="1"/>
          </p:cNvSpPr>
          <p:nvPr>
            <p:ph type="title"/>
          </p:nvPr>
        </p:nvSpPr>
        <p:spPr>
          <a:xfrm>
            <a:off x="1095153" y="506997"/>
            <a:ext cx="9888279" cy="1470659"/>
          </a:xfrm>
        </p:spPr>
        <p:txBody>
          <a:bodyPr/>
          <a:lstStyle/>
          <a:p>
            <a:pPr algn="ctr"/>
            <a:r>
              <a:rPr lang="en-US" altLang="en-US" sz="4000" dirty="0"/>
              <a:t>Statutory &amp; Constitutional Requirements for JMSC Candidates</a:t>
            </a:r>
            <a:endParaRPr lang="en-US" sz="4000" dirty="0"/>
          </a:p>
        </p:txBody>
      </p:sp>
      <p:sp>
        <p:nvSpPr>
          <p:cNvPr id="7" name="Text Placeholder 6"/>
          <p:cNvSpPr>
            <a:spLocks noGrp="1"/>
          </p:cNvSpPr>
          <p:nvPr>
            <p:ph type="body" sz="half" idx="2"/>
          </p:nvPr>
        </p:nvSpPr>
        <p:spPr>
          <a:xfrm>
            <a:off x="1095153" y="2392504"/>
            <a:ext cx="9888279" cy="3851030"/>
          </a:xfrm>
        </p:spPr>
        <p:txBody>
          <a:bodyPr>
            <a:noAutofit/>
          </a:bodyPr>
          <a:lstStyle/>
          <a:p>
            <a:pPr>
              <a:defRPr/>
            </a:pPr>
            <a:r>
              <a:rPr lang="en-US" altLang="en-US" sz="2800" dirty="0">
                <a:cs typeface="Times New Roman" panose="02020603050405020304" pitchFamily="18" charset="0"/>
              </a:rPr>
              <a:t>All of the candidates, no matter what judicial office sought, must</a:t>
            </a:r>
            <a:r>
              <a:rPr lang="en-US" altLang="en-US" sz="2800" dirty="0"/>
              <a:t> be:</a:t>
            </a:r>
          </a:p>
          <a:p>
            <a:pPr marL="514350" indent="-514350">
              <a:buClrTx/>
              <a:buFont typeface="+mj-lt"/>
              <a:buAutoNum type="arabicParenR"/>
              <a:defRPr/>
            </a:pPr>
            <a:r>
              <a:rPr lang="en-US" altLang="en-US" sz="2800" dirty="0">
                <a:cs typeface="Times New Roman" panose="02020603050405020304" pitchFamily="18" charset="0"/>
              </a:rPr>
              <a:t>a citizen of the United States and of SC;</a:t>
            </a:r>
            <a:r>
              <a:rPr lang="en-US" altLang="en-US" sz="2800" dirty="0"/>
              <a:t> </a:t>
            </a:r>
          </a:p>
          <a:p>
            <a:pPr marL="514350" indent="-514350">
              <a:buClrTx/>
              <a:buFont typeface="+mj-lt"/>
              <a:buAutoNum type="arabicParenR"/>
              <a:defRPr/>
            </a:pPr>
            <a:r>
              <a:rPr lang="en-US" altLang="en-US" sz="2800" dirty="0">
                <a:cs typeface="Times New Roman" panose="02020603050405020304" pitchFamily="18" charset="0"/>
              </a:rPr>
              <a:t>at least 32 years of age; </a:t>
            </a:r>
          </a:p>
          <a:p>
            <a:pPr marL="514350" indent="-514350">
              <a:buClrTx/>
              <a:buFont typeface="+mj-lt"/>
              <a:buAutoNum type="arabicParenR"/>
              <a:defRPr/>
            </a:pPr>
            <a:r>
              <a:rPr lang="en-US" altLang="en-US" sz="2800" dirty="0">
                <a:cs typeface="Times New Roman" panose="02020603050405020304" pitchFamily="18" charset="0"/>
              </a:rPr>
              <a:t>a licensed attorney at law for at least 8 years;      </a:t>
            </a:r>
          </a:p>
          <a:p>
            <a:pPr marL="514350" indent="-514350">
              <a:buClrTx/>
              <a:buFont typeface="+mj-lt"/>
              <a:buAutoNum type="arabicParenR"/>
              <a:defRPr/>
            </a:pPr>
            <a:r>
              <a:rPr lang="en-US" altLang="en-US" sz="2800" dirty="0">
                <a:cs typeface="Times New Roman" panose="02020603050405020304" pitchFamily="18" charset="0"/>
              </a:rPr>
              <a:t>a resident of South Carolina for 5 years preceding his/her election. </a:t>
            </a:r>
            <a:endParaRPr lang="en-US" altLang="en-US" sz="2800" dirty="0"/>
          </a:p>
          <a:p>
            <a:endParaRPr lang="en-US" sz="2800" dirty="0"/>
          </a:p>
        </p:txBody>
      </p:sp>
    </p:spTree>
    <p:extLst>
      <p:ext uri="{BB962C8B-B14F-4D97-AF65-F5344CB8AC3E}">
        <p14:creationId xmlns:p14="http://schemas.microsoft.com/office/powerpoint/2010/main" val="59248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5005"/>
            <a:ext cx="9601196" cy="1303867"/>
          </a:xfrm>
        </p:spPr>
        <p:txBody>
          <a:bodyPr>
            <a:normAutofit fontScale="90000"/>
          </a:bodyPr>
          <a:lstStyle/>
          <a:p>
            <a:r>
              <a:rPr lang="en-US" dirty="0"/>
              <a:t>What evaluative criteria must each judicial candidate meet?</a:t>
            </a:r>
          </a:p>
        </p:txBody>
      </p:sp>
      <p:sp>
        <p:nvSpPr>
          <p:cNvPr id="3" name="Content Placeholder 2"/>
          <p:cNvSpPr>
            <a:spLocks noGrp="1"/>
          </p:cNvSpPr>
          <p:nvPr>
            <p:ph idx="1"/>
          </p:nvPr>
        </p:nvSpPr>
        <p:spPr>
          <a:xfrm>
            <a:off x="1295402" y="2668772"/>
            <a:ext cx="5053143" cy="3425368"/>
          </a:xfrm>
          <a:solidFill>
            <a:schemeClr val="bg1"/>
          </a:solidFill>
        </p:spPr>
        <p:txBody>
          <a:bodyPr>
            <a:noAutofit/>
          </a:bodyPr>
          <a:lstStyle/>
          <a:p>
            <a:r>
              <a:rPr lang="en-US" dirty="0"/>
              <a:t>1)	constitutional qualifications;</a:t>
            </a:r>
          </a:p>
          <a:p>
            <a:r>
              <a:rPr lang="en-US" dirty="0"/>
              <a:t>2)	ethical fitness;</a:t>
            </a:r>
          </a:p>
          <a:p>
            <a:r>
              <a:rPr lang="en-US" dirty="0"/>
              <a:t>3)	professional &amp; academic ability;</a:t>
            </a:r>
          </a:p>
          <a:p>
            <a:r>
              <a:rPr lang="en-US" dirty="0"/>
              <a:t>4)	character;</a:t>
            </a:r>
          </a:p>
          <a:p>
            <a:r>
              <a:rPr lang="en-US" dirty="0"/>
              <a:t>5)	reputation;</a:t>
            </a:r>
          </a:p>
        </p:txBody>
      </p:sp>
      <p:sp>
        <p:nvSpPr>
          <p:cNvPr id="4" name="Content Placeholder 2">
            <a:extLst>
              <a:ext uri="{FF2B5EF4-FFF2-40B4-BE49-F238E27FC236}">
                <a16:creationId xmlns:a16="http://schemas.microsoft.com/office/drawing/2014/main" id="{57FA077D-7D98-3E42-81C0-B05DDFCE7416}"/>
              </a:ext>
            </a:extLst>
          </p:cNvPr>
          <p:cNvSpPr txBox="1">
            <a:spLocks/>
          </p:cNvSpPr>
          <p:nvPr/>
        </p:nvSpPr>
        <p:spPr>
          <a:xfrm>
            <a:off x="6351182" y="2668772"/>
            <a:ext cx="4706679" cy="3425368"/>
          </a:xfrm>
          <a:prstGeom prst="rect">
            <a:avLst/>
          </a:prstGeom>
          <a:solidFill>
            <a:schemeClr val="bg1"/>
          </a:solid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6)	physical health;</a:t>
            </a:r>
          </a:p>
          <a:p>
            <a:r>
              <a:rPr lang="en-US" dirty="0"/>
              <a:t>7)	mental stability;</a:t>
            </a:r>
          </a:p>
          <a:p>
            <a:r>
              <a:rPr lang="en-US" dirty="0"/>
              <a:t>8)	experience; and</a:t>
            </a:r>
          </a:p>
          <a:p>
            <a:r>
              <a:rPr lang="en-US" dirty="0"/>
              <a:t>9)	judicial temperament.</a:t>
            </a:r>
          </a:p>
        </p:txBody>
      </p:sp>
    </p:spTree>
    <p:extLst>
      <p:ext uri="{BB962C8B-B14F-4D97-AF65-F5344CB8AC3E}">
        <p14:creationId xmlns:p14="http://schemas.microsoft.com/office/powerpoint/2010/main" val="3307603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3322</TotalTime>
  <Words>1776</Words>
  <Application>Microsoft Office PowerPoint</Application>
  <PresentationFormat>Widescreen</PresentationFormat>
  <Paragraphs>168</Paragraphs>
  <Slides>31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Garamond</vt:lpstr>
      <vt:lpstr>Times New Roman</vt:lpstr>
      <vt:lpstr>Organic</vt:lpstr>
      <vt:lpstr>SC Bar Convention  2025 Running for a Judgeship in SC</vt:lpstr>
      <vt:lpstr>How Does SC Elect Judges?</vt:lpstr>
      <vt:lpstr>What is the Judicial Merit Selection Commission?    What role does it play in the election of judges in South Carolina?</vt:lpstr>
      <vt:lpstr>S. 1046, Act No. 219, 2024 Out with the old, in with the new</vt:lpstr>
      <vt:lpstr>JMSC Composition: 12 members appointed </vt:lpstr>
      <vt:lpstr>The JMSC screens all judges for the following:</vt:lpstr>
      <vt:lpstr>“Screening” involves conducting a thorough evaluation of each candidate’s qualifications, including a review of the candidate’s professional and personal life.</vt:lpstr>
      <vt:lpstr>Statutory &amp; Constitutional Requirements for JMSC Candidates</vt:lpstr>
      <vt:lpstr>What evaluative criteria must each judicial candidate meet?</vt:lpstr>
      <vt:lpstr>PowerPoint Presentation</vt:lpstr>
      <vt:lpstr>Application Materials</vt:lpstr>
      <vt:lpstr>Materials Gathered from Outside Sources:  Citizens Committee Reports Grievance Reports Credit Reports BallotBox Survey Results SLED Reports SC Bar Reports Complaints</vt:lpstr>
      <vt:lpstr>Citizens Committee Reports</vt:lpstr>
      <vt:lpstr>SC Bar Reports</vt:lpstr>
      <vt:lpstr>Grievance Reports</vt:lpstr>
      <vt:lpstr>BallotBox Surveys</vt:lpstr>
      <vt:lpstr>Midterm Reviews</vt:lpstr>
      <vt:lpstr> SLED &amp; Credit Reports</vt:lpstr>
      <vt:lpstr>Complaints</vt:lpstr>
      <vt:lpstr>Screening Attorney Interviews</vt:lpstr>
      <vt:lpstr>Public Hearing</vt:lpstr>
      <vt:lpstr>Public Hearing</vt:lpstr>
      <vt:lpstr>Formal Release of the Report on Qualifications</vt:lpstr>
      <vt:lpstr>Pledging and Vote Counting</vt:lpstr>
      <vt:lpstr>Legislative Election</vt:lpstr>
      <vt:lpstr>Common issues</vt:lpstr>
      <vt:lpstr>Character</vt:lpstr>
      <vt:lpstr>Experience</vt:lpstr>
      <vt:lpstr>Judicial Temperament</vt:lpstr>
      <vt:lpstr>Where Can You Learn and See More About Judicial Elections in SC?</vt:lpstr>
      <vt:lpstr>Any Questions? Please feel free to contact us! </vt:lpstr>
    </vt:vector>
  </TitlesOfParts>
  <Company>Legislative Services Agency (LSA)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Election of Judges in South Carolina</dc:title>
  <dc:creator>Elizabeth Brogdon</dc:creator>
  <cp:lastModifiedBy>Lindi Putnam</cp:lastModifiedBy>
  <cp:revision>118</cp:revision>
  <cp:lastPrinted>2022-12-12T16:01:56Z</cp:lastPrinted>
  <dcterms:created xsi:type="dcterms:W3CDTF">2015-06-03T17:36:49Z</dcterms:created>
  <dcterms:modified xsi:type="dcterms:W3CDTF">2025-07-16T14:22:28Z</dcterms:modified>
</cp:coreProperties>
</file>